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59" r:id="rId7"/>
    <p:sldId id="260"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44"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10/20/2017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10/20/2017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10/20/2017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10/20/2017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7806" y="0"/>
            <a:ext cx="8144134" cy="1373070"/>
          </a:xfrm>
        </p:spPr>
        <p:txBody>
          <a:bodyPr/>
          <a:lstStyle/>
          <a:p>
            <a:r>
              <a:rPr lang="en-US" dirty="0" smtClean="0"/>
              <a:t>INSTRUIRE CLASA A </a:t>
            </a:r>
            <a:r>
              <a:rPr lang="en-US" dirty="0"/>
              <a:t>V</a:t>
            </a:r>
            <a:r>
              <a:rPr lang="en-US" dirty="0" smtClean="0"/>
              <a:t>_A</a:t>
            </a:r>
            <a:endParaRPr lang="en-US" dirty="0"/>
          </a:p>
        </p:txBody>
      </p:sp>
      <p:sp>
        <p:nvSpPr>
          <p:cNvPr id="3" name="Subtitle 2"/>
          <p:cNvSpPr>
            <a:spLocks noGrp="1"/>
          </p:cNvSpPr>
          <p:nvPr>
            <p:ph type="subTitle" idx="1"/>
          </p:nvPr>
        </p:nvSpPr>
        <p:spPr>
          <a:xfrm>
            <a:off x="628806" y="1373070"/>
            <a:ext cx="8144134" cy="5484930"/>
          </a:xfrm>
        </p:spPr>
        <p:txBody>
          <a:bodyPr>
            <a:normAutofit fontScale="92500"/>
          </a:bodyPr>
          <a:lstStyle/>
          <a:p>
            <a:pPr marL="342900" indent="-342900" algn="just">
              <a:buFont typeface="Wingdings" panose="05000000000000000000" pitchFamily="2" charset="2"/>
              <a:buChar char="v"/>
            </a:pPr>
            <a:r>
              <a:rPr lang="en-US" sz="2400" dirty="0" err="1"/>
              <a:t>Programele</a:t>
            </a:r>
            <a:r>
              <a:rPr lang="en-US" sz="2400" dirty="0"/>
              <a:t> </a:t>
            </a:r>
            <a:r>
              <a:rPr lang="ro-RO" sz="2400" dirty="0" err="1" smtClean="0"/>
              <a:t>ș</a:t>
            </a:r>
            <a:r>
              <a:rPr lang="en-US" sz="2400" dirty="0" err="1" smtClean="0"/>
              <a:t>colare</a:t>
            </a:r>
            <a:r>
              <a:rPr lang="en-US" sz="2400" dirty="0" smtClean="0"/>
              <a:t> </a:t>
            </a:r>
            <a:r>
              <a:rPr lang="en-US" sz="2400" dirty="0" err="1"/>
              <a:t>pentru</a:t>
            </a:r>
            <a:r>
              <a:rPr lang="en-US" sz="2400" dirty="0"/>
              <a:t> </a:t>
            </a:r>
            <a:r>
              <a:rPr lang="en-US" sz="2400" dirty="0" err="1"/>
              <a:t>clasa</a:t>
            </a:r>
            <a:r>
              <a:rPr lang="en-US" sz="2400" dirty="0"/>
              <a:t> a </a:t>
            </a:r>
            <a:r>
              <a:rPr lang="en-US" sz="2400" dirty="0" smtClean="0"/>
              <a:t>V-a</a:t>
            </a:r>
            <a:r>
              <a:rPr lang="ro-RO" sz="2400" dirty="0" smtClean="0"/>
              <a:t> a VIII-a sunt</a:t>
            </a:r>
            <a:r>
              <a:rPr lang="en-US" sz="2400" dirty="0" smtClean="0"/>
              <a:t> </a:t>
            </a:r>
            <a:r>
              <a:rPr lang="en-US" sz="2400" dirty="0" err="1"/>
              <a:t>cuprinse</a:t>
            </a:r>
            <a:r>
              <a:rPr lang="en-US" sz="2400" dirty="0"/>
              <a:t> </a:t>
            </a:r>
            <a:r>
              <a:rPr lang="ro-RO" sz="2400" dirty="0" smtClean="0"/>
              <a:t>î</a:t>
            </a:r>
            <a:r>
              <a:rPr lang="en-US" sz="2400" dirty="0" smtClean="0"/>
              <a:t>n </a:t>
            </a:r>
            <a:r>
              <a:rPr lang="en-US" sz="2400" dirty="0" err="1"/>
              <a:t>Anexa</a:t>
            </a:r>
            <a:r>
              <a:rPr lang="en-US" sz="2400" dirty="0"/>
              <a:t> 2 a OMEN </a:t>
            </a:r>
            <a:r>
              <a:rPr lang="en-US" sz="2400" dirty="0" err="1"/>
              <a:t>nr</a:t>
            </a:r>
            <a:r>
              <a:rPr lang="en-US" sz="2400" dirty="0"/>
              <a:t>. 3393/28.02.2017 </a:t>
            </a:r>
            <a:r>
              <a:rPr lang="ro-RO" sz="2400" dirty="0" smtClean="0"/>
              <a:t>și </a:t>
            </a:r>
            <a:r>
              <a:rPr lang="en-US" sz="2400" dirty="0" smtClean="0"/>
              <a:t>se </a:t>
            </a:r>
            <a:r>
              <a:rPr lang="en-US" sz="2400" dirty="0" err="1" smtClean="0"/>
              <a:t>aplic</a:t>
            </a:r>
            <a:r>
              <a:rPr lang="ro-RO" sz="2400" dirty="0" smtClean="0"/>
              <a:t>ă</a:t>
            </a:r>
            <a:r>
              <a:rPr lang="en-US" sz="2400" dirty="0" smtClean="0"/>
              <a:t> </a:t>
            </a:r>
            <a:r>
              <a:rPr lang="ro-RO" sz="2400" dirty="0"/>
              <a:t>î</a:t>
            </a:r>
            <a:r>
              <a:rPr lang="en-US" sz="2400" dirty="0" smtClean="0"/>
              <a:t>n </a:t>
            </a:r>
            <a:r>
              <a:rPr lang="en-US" sz="2400" dirty="0" err="1"/>
              <a:t>sistemul</a:t>
            </a:r>
            <a:r>
              <a:rPr lang="en-US" sz="2400" dirty="0"/>
              <a:t> de </a:t>
            </a:r>
            <a:r>
              <a:rPr lang="ro-RO" sz="2400" dirty="0"/>
              <a:t>î</a:t>
            </a:r>
            <a:r>
              <a:rPr lang="en-US" sz="2400" dirty="0" err="1" smtClean="0"/>
              <a:t>nv</a:t>
            </a:r>
            <a:r>
              <a:rPr lang="ro-RO" sz="2400" dirty="0" smtClean="0"/>
              <a:t>ăț</a:t>
            </a:r>
            <a:r>
              <a:rPr lang="ro-RO" sz="2400" dirty="0"/>
              <a:t>ă</a:t>
            </a:r>
            <a:r>
              <a:rPr lang="en-US" sz="2400" dirty="0" smtClean="0"/>
              <a:t>m</a:t>
            </a:r>
            <a:r>
              <a:rPr lang="ro-RO" sz="2400" dirty="0" smtClean="0"/>
              <a:t>â</a:t>
            </a:r>
            <a:r>
              <a:rPr lang="en-US" sz="2400" dirty="0" err="1" smtClean="0"/>
              <a:t>nt</a:t>
            </a:r>
            <a:r>
              <a:rPr lang="ro-RO" sz="2400" dirty="0" smtClean="0"/>
              <a:t>,</a:t>
            </a:r>
            <a:r>
              <a:rPr lang="en-US" sz="2400" dirty="0" smtClean="0"/>
              <a:t> </a:t>
            </a:r>
            <a:r>
              <a:rPr lang="ro-RO" sz="2400" dirty="0"/>
              <a:t>î</a:t>
            </a:r>
            <a:r>
              <a:rPr lang="en-US" sz="2400" dirty="0" err="1" smtClean="0"/>
              <a:t>ncep</a:t>
            </a:r>
            <a:r>
              <a:rPr lang="ro-RO" sz="2400" dirty="0" smtClean="0"/>
              <a:t>â</a:t>
            </a:r>
            <a:r>
              <a:rPr lang="en-US" sz="2400" dirty="0" err="1" smtClean="0"/>
              <a:t>nd</a:t>
            </a:r>
            <a:r>
              <a:rPr lang="en-US" sz="2400" dirty="0" smtClean="0"/>
              <a:t> </a:t>
            </a:r>
            <a:r>
              <a:rPr lang="en-US" sz="2400" dirty="0"/>
              <a:t>cu </a:t>
            </a:r>
            <a:r>
              <a:rPr lang="en-US" sz="2400" dirty="0" err="1"/>
              <a:t>anul</a:t>
            </a:r>
            <a:r>
              <a:rPr lang="en-US" sz="2400" dirty="0"/>
              <a:t> </a:t>
            </a:r>
            <a:r>
              <a:rPr lang="ro-RO" sz="2400" dirty="0" err="1" smtClean="0"/>
              <a:t>ș</a:t>
            </a:r>
            <a:r>
              <a:rPr lang="en-US" sz="2400" dirty="0" err="1" smtClean="0"/>
              <a:t>colar</a:t>
            </a:r>
            <a:r>
              <a:rPr lang="en-US" sz="2400" dirty="0" smtClean="0"/>
              <a:t> </a:t>
            </a:r>
            <a:r>
              <a:rPr lang="en-US" sz="2400" dirty="0"/>
              <a:t>2017-2018. </a:t>
            </a:r>
          </a:p>
          <a:p>
            <a:pPr marL="342900" indent="-342900">
              <a:buFont typeface="Wingdings" panose="05000000000000000000" pitchFamily="2" charset="2"/>
              <a:buChar char="v"/>
            </a:pPr>
            <a:r>
              <a:rPr lang="en-US" sz="2400" dirty="0"/>
              <a:t> </a:t>
            </a:r>
          </a:p>
          <a:p>
            <a:pPr marL="342900" indent="-342900" algn="ctr">
              <a:buFont typeface="Wingdings" panose="05000000000000000000" pitchFamily="2" charset="2"/>
              <a:buChar char="v"/>
            </a:pPr>
            <a:r>
              <a:rPr lang="en-US" sz="2400" b="1" dirty="0" smtClean="0"/>
              <a:t>P</a:t>
            </a:r>
            <a:r>
              <a:rPr lang="ro-RO" sz="2400" b="1" dirty="0" smtClean="0"/>
              <a:t>rograma</a:t>
            </a:r>
            <a:r>
              <a:rPr lang="en-US" sz="2400" b="1" dirty="0" smtClean="0"/>
              <a:t> </a:t>
            </a:r>
            <a:r>
              <a:rPr lang="ro-RO" sz="2400" b="1" dirty="0" smtClean="0"/>
              <a:t>pentru</a:t>
            </a:r>
            <a:r>
              <a:rPr lang="en-US" sz="2400" b="1" dirty="0" smtClean="0"/>
              <a:t> </a:t>
            </a:r>
            <a:r>
              <a:rPr lang="ro-RO" sz="2400" b="1" dirty="0" smtClean="0"/>
              <a:t>clasa</a:t>
            </a:r>
            <a:r>
              <a:rPr lang="en-US" sz="2400" b="1" dirty="0" smtClean="0"/>
              <a:t> A V-A</a:t>
            </a:r>
            <a:r>
              <a:rPr lang="ro-RO" sz="2400" b="1" dirty="0" smtClean="0"/>
              <a:t>, care va intra in vigoare începând din acest an școlar ( 2017-2018) cuprinde istorie intragrată: universală  și națională  șise desfăoară în epocile  preistorie,  antică și medie până în secolul al XV-lea</a:t>
            </a:r>
          </a:p>
          <a:p>
            <a:pPr marL="342900" indent="-342900" algn="just">
              <a:buFont typeface="Wingdings" panose="05000000000000000000" pitchFamily="2" charset="2"/>
              <a:buChar char="v"/>
            </a:pPr>
            <a:r>
              <a:rPr lang="ro-RO" sz="2400" dirty="0" smtClean="0"/>
              <a:t>Celelalte programe școlare vor intra în vigoare  astfel:</a:t>
            </a:r>
          </a:p>
          <a:p>
            <a:pPr algn="just"/>
            <a:r>
              <a:rPr lang="en-US" sz="2400" dirty="0" err="1" smtClean="0"/>
              <a:t>pentru</a:t>
            </a:r>
            <a:r>
              <a:rPr lang="en-US" sz="2400" dirty="0" smtClean="0"/>
              <a:t> </a:t>
            </a:r>
            <a:r>
              <a:rPr lang="en-US" sz="2400" dirty="0" err="1"/>
              <a:t>clasa</a:t>
            </a:r>
            <a:r>
              <a:rPr lang="en-US" sz="2400" dirty="0"/>
              <a:t> a VI-a </a:t>
            </a:r>
            <a:r>
              <a:rPr lang="en-US" sz="2400" dirty="0" err="1"/>
              <a:t>incepand</a:t>
            </a:r>
            <a:r>
              <a:rPr lang="en-US" sz="2400" dirty="0"/>
              <a:t> cu </a:t>
            </a:r>
            <a:r>
              <a:rPr lang="en-US" sz="2400" dirty="0" err="1"/>
              <a:t>anul</a:t>
            </a:r>
            <a:r>
              <a:rPr lang="en-US" sz="2400" dirty="0"/>
              <a:t> </a:t>
            </a:r>
            <a:r>
              <a:rPr lang="en-US" sz="2400" dirty="0" err="1"/>
              <a:t>scolar</a:t>
            </a:r>
            <a:r>
              <a:rPr lang="en-US" sz="2400" dirty="0"/>
              <a:t> 2018-2019, </a:t>
            </a:r>
          </a:p>
          <a:p>
            <a:pPr algn="just"/>
            <a:r>
              <a:rPr lang="en-US" sz="2400" dirty="0"/>
              <a:t>   - </a:t>
            </a:r>
            <a:r>
              <a:rPr lang="en-US" sz="2400" dirty="0" err="1"/>
              <a:t>programele</a:t>
            </a:r>
            <a:r>
              <a:rPr lang="en-US" sz="2400" dirty="0"/>
              <a:t> </a:t>
            </a:r>
            <a:r>
              <a:rPr lang="en-US" sz="2400" dirty="0" err="1"/>
              <a:t>scolare</a:t>
            </a:r>
            <a:r>
              <a:rPr lang="en-US" sz="2400" dirty="0"/>
              <a:t> </a:t>
            </a:r>
            <a:r>
              <a:rPr lang="en-US" sz="2400" dirty="0" err="1"/>
              <a:t>pentru</a:t>
            </a:r>
            <a:r>
              <a:rPr lang="en-US" sz="2400" dirty="0"/>
              <a:t> </a:t>
            </a:r>
            <a:r>
              <a:rPr lang="en-US" sz="2400" dirty="0" err="1"/>
              <a:t>clasa</a:t>
            </a:r>
            <a:r>
              <a:rPr lang="en-US" sz="2400" dirty="0"/>
              <a:t> a VII-a </a:t>
            </a:r>
            <a:r>
              <a:rPr lang="en-US" sz="2400" dirty="0" err="1"/>
              <a:t>incepand</a:t>
            </a:r>
            <a:r>
              <a:rPr lang="en-US" sz="2400" dirty="0"/>
              <a:t> cu </a:t>
            </a:r>
            <a:r>
              <a:rPr lang="en-US" sz="2400" dirty="0" err="1"/>
              <a:t>anul</a:t>
            </a:r>
            <a:r>
              <a:rPr lang="en-US" sz="2400" dirty="0"/>
              <a:t> </a:t>
            </a:r>
            <a:r>
              <a:rPr lang="en-US" sz="2400" dirty="0" err="1"/>
              <a:t>scolar</a:t>
            </a:r>
            <a:r>
              <a:rPr lang="en-US" sz="2400" dirty="0"/>
              <a:t> 2019-2020, </a:t>
            </a:r>
          </a:p>
          <a:p>
            <a:pPr algn="just"/>
            <a:r>
              <a:rPr lang="en-US" sz="2400" dirty="0"/>
              <a:t>   - </a:t>
            </a:r>
            <a:r>
              <a:rPr lang="en-US" sz="2400" dirty="0" err="1"/>
              <a:t>programele</a:t>
            </a:r>
            <a:r>
              <a:rPr lang="en-US" sz="2400" dirty="0"/>
              <a:t> </a:t>
            </a:r>
            <a:r>
              <a:rPr lang="en-US" sz="2400" dirty="0" err="1"/>
              <a:t>scolare</a:t>
            </a:r>
            <a:r>
              <a:rPr lang="en-US" sz="2400" dirty="0"/>
              <a:t> </a:t>
            </a:r>
            <a:r>
              <a:rPr lang="en-US" sz="2400" dirty="0" err="1"/>
              <a:t>pentru</a:t>
            </a:r>
            <a:r>
              <a:rPr lang="en-US" sz="2400" dirty="0"/>
              <a:t> </a:t>
            </a:r>
            <a:r>
              <a:rPr lang="en-US" sz="2400" dirty="0" err="1"/>
              <a:t>clasa</a:t>
            </a:r>
            <a:r>
              <a:rPr lang="en-US" sz="2400" dirty="0"/>
              <a:t> a VIII-a </a:t>
            </a:r>
            <a:r>
              <a:rPr lang="en-US" sz="2400" dirty="0" err="1"/>
              <a:t>incepand</a:t>
            </a:r>
            <a:r>
              <a:rPr lang="en-US" sz="2400" dirty="0"/>
              <a:t> cu </a:t>
            </a:r>
            <a:r>
              <a:rPr lang="en-US" sz="2400" dirty="0" err="1"/>
              <a:t>anul</a:t>
            </a:r>
            <a:r>
              <a:rPr lang="en-US" sz="2400" dirty="0"/>
              <a:t> </a:t>
            </a:r>
            <a:r>
              <a:rPr lang="en-US" sz="2400" dirty="0" err="1"/>
              <a:t>scolar</a:t>
            </a:r>
            <a:r>
              <a:rPr lang="en-US" sz="2400" dirty="0"/>
              <a:t> 2020-2021</a:t>
            </a:r>
          </a:p>
          <a:p>
            <a:pPr algn="ctr"/>
            <a:endParaRPr lang="en-US" sz="2400" b="1" dirty="0" smtClean="0"/>
          </a:p>
        </p:txBody>
      </p:sp>
    </p:spTree>
    <p:extLst>
      <p:ext uri="{BB962C8B-B14F-4D97-AF65-F5344CB8AC3E}">
        <p14:creationId xmlns:p14="http://schemas.microsoft.com/office/powerpoint/2010/main" xmlns="" val="43198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           </a:t>
            </a:r>
            <a:r>
              <a:rPr lang="en-US" dirty="0" smtClean="0"/>
              <a:t>INSTRUIRE </a:t>
            </a:r>
            <a:r>
              <a:rPr lang="en-US" dirty="0"/>
              <a:t>CLASA A V_A</a:t>
            </a:r>
          </a:p>
        </p:txBody>
      </p:sp>
      <p:sp>
        <p:nvSpPr>
          <p:cNvPr id="3" name="Content Placeholder 2"/>
          <p:cNvSpPr>
            <a:spLocks noGrp="1"/>
          </p:cNvSpPr>
          <p:nvPr>
            <p:ph idx="1"/>
          </p:nvPr>
        </p:nvSpPr>
        <p:spPr/>
        <p:txBody>
          <a:bodyPr>
            <a:normAutofit lnSpcReduction="10000"/>
          </a:bodyPr>
          <a:lstStyle/>
          <a:p>
            <a:pPr marL="0" indent="0">
              <a:buNone/>
            </a:pPr>
            <a:r>
              <a:rPr lang="ro-RO" dirty="0" smtClean="0"/>
              <a:t>Conform sugestiilor metodologice la programele de gimanziu</a:t>
            </a:r>
          </a:p>
          <a:p>
            <a:pPr algn="just">
              <a:buFont typeface="Wingdings" panose="05000000000000000000" pitchFamily="2" charset="2"/>
              <a:buChar char="v"/>
            </a:pPr>
            <a:r>
              <a:rPr lang="en-US" dirty="0" err="1" smtClean="0"/>
              <a:t>Competenţele</a:t>
            </a:r>
            <a:r>
              <a:rPr lang="en-US" dirty="0" smtClean="0"/>
              <a:t> </a:t>
            </a:r>
            <a:r>
              <a:rPr lang="en-US" dirty="0" err="1"/>
              <a:t>generale</a:t>
            </a:r>
            <a:r>
              <a:rPr lang="en-US" dirty="0"/>
              <a:t> </a:t>
            </a:r>
            <a:r>
              <a:rPr lang="en-US" dirty="0" err="1"/>
              <a:t>şi</a:t>
            </a:r>
            <a:r>
              <a:rPr lang="en-US" dirty="0"/>
              <a:t> </a:t>
            </a:r>
            <a:r>
              <a:rPr lang="en-US" dirty="0" err="1"/>
              <a:t>specifice</a:t>
            </a:r>
            <a:r>
              <a:rPr lang="en-US" dirty="0"/>
              <a:t> elaborate </a:t>
            </a:r>
            <a:r>
              <a:rPr lang="en-US" dirty="0" err="1"/>
              <a:t>pentru</a:t>
            </a:r>
            <a:r>
              <a:rPr lang="en-US" dirty="0"/>
              <a:t> </a:t>
            </a:r>
            <a:r>
              <a:rPr lang="en-US" dirty="0" err="1"/>
              <a:t>disciplina</a:t>
            </a:r>
            <a:r>
              <a:rPr lang="en-US" dirty="0"/>
              <a:t> </a:t>
            </a:r>
            <a:r>
              <a:rPr lang="en-US" i="1" dirty="0" err="1"/>
              <a:t>Istorie</a:t>
            </a:r>
            <a:r>
              <a:rPr lang="en-US" i="1" dirty="0"/>
              <a:t> </a:t>
            </a:r>
            <a:r>
              <a:rPr lang="en-US" dirty="0" err="1"/>
              <a:t>răspund</a:t>
            </a:r>
            <a:r>
              <a:rPr lang="en-US" dirty="0"/>
              <a:t> direct </a:t>
            </a:r>
            <a:r>
              <a:rPr lang="en-US" dirty="0" err="1"/>
              <a:t>elementelor</a:t>
            </a:r>
            <a:r>
              <a:rPr lang="en-US" dirty="0"/>
              <a:t> care </a:t>
            </a:r>
            <a:r>
              <a:rPr lang="en-US" dirty="0" err="1"/>
              <a:t>definesc</a:t>
            </a:r>
            <a:r>
              <a:rPr lang="en-US" dirty="0"/>
              <a:t> </a:t>
            </a:r>
            <a:r>
              <a:rPr lang="en-US" dirty="0" err="1"/>
              <a:t>profilul</a:t>
            </a:r>
            <a:r>
              <a:rPr lang="en-US" dirty="0"/>
              <a:t> de </a:t>
            </a:r>
            <a:r>
              <a:rPr lang="en-US" dirty="0" err="1"/>
              <a:t>formare</a:t>
            </a:r>
            <a:r>
              <a:rPr lang="en-US" dirty="0"/>
              <a:t> al </a:t>
            </a:r>
            <a:r>
              <a:rPr lang="en-US" dirty="0" err="1"/>
              <a:t>absolventului</a:t>
            </a:r>
            <a:r>
              <a:rPr lang="en-US" dirty="0"/>
              <a:t> de </a:t>
            </a:r>
            <a:r>
              <a:rPr lang="en-US" dirty="0" err="1"/>
              <a:t>gimnaziu</a:t>
            </a:r>
            <a:r>
              <a:rPr lang="en-US" dirty="0"/>
              <a:t>, </a:t>
            </a:r>
            <a:r>
              <a:rPr lang="en-US" dirty="0" err="1"/>
              <a:t>elemente</a:t>
            </a:r>
            <a:r>
              <a:rPr lang="en-US" dirty="0"/>
              <a:t> </a:t>
            </a:r>
            <a:r>
              <a:rPr lang="en-US" dirty="0" err="1"/>
              <a:t>ce</a:t>
            </a:r>
            <a:r>
              <a:rPr lang="en-US" dirty="0"/>
              <a:t> au la </a:t>
            </a:r>
            <a:r>
              <a:rPr lang="en-US" dirty="0" err="1"/>
              <a:t>bază</a:t>
            </a:r>
            <a:r>
              <a:rPr lang="en-US" dirty="0"/>
              <a:t> </a:t>
            </a:r>
            <a:r>
              <a:rPr lang="en-US" dirty="0" err="1"/>
              <a:t>competenţele</a:t>
            </a:r>
            <a:r>
              <a:rPr lang="en-US" dirty="0"/>
              <a:t> </a:t>
            </a:r>
            <a:r>
              <a:rPr lang="en-US" dirty="0" err="1"/>
              <a:t>cheie</a:t>
            </a:r>
            <a:r>
              <a:rPr lang="en-US" dirty="0"/>
              <a:t> </a:t>
            </a:r>
            <a:r>
              <a:rPr lang="en-US" dirty="0" err="1"/>
              <a:t>stabilite</a:t>
            </a:r>
            <a:r>
              <a:rPr lang="en-US" dirty="0"/>
              <a:t> la </a:t>
            </a:r>
            <a:r>
              <a:rPr lang="en-US" dirty="0" err="1"/>
              <a:t>nivel</a:t>
            </a:r>
            <a:r>
              <a:rPr lang="en-US" dirty="0"/>
              <a:t> </a:t>
            </a:r>
            <a:r>
              <a:rPr lang="en-US" dirty="0" err="1"/>
              <a:t>european</a:t>
            </a:r>
            <a:r>
              <a:rPr lang="en-US" dirty="0"/>
              <a:t>. Cu o </a:t>
            </a:r>
            <a:r>
              <a:rPr lang="en-US" dirty="0" err="1"/>
              <a:t>singură</a:t>
            </a:r>
            <a:r>
              <a:rPr lang="en-US" dirty="0"/>
              <a:t> </a:t>
            </a:r>
            <a:r>
              <a:rPr lang="en-US" dirty="0" err="1"/>
              <a:t>excepţie</a:t>
            </a:r>
            <a:r>
              <a:rPr lang="en-US" dirty="0"/>
              <a:t>, </a:t>
            </a:r>
            <a:r>
              <a:rPr lang="en-US" dirty="0" err="1"/>
              <a:t>competenţa</a:t>
            </a:r>
            <a:r>
              <a:rPr lang="en-US" dirty="0"/>
              <a:t> de </a:t>
            </a:r>
            <a:r>
              <a:rPr lang="en-US" dirty="0" err="1"/>
              <a:t>comunicare</a:t>
            </a:r>
            <a:r>
              <a:rPr lang="en-US" dirty="0"/>
              <a:t> </a:t>
            </a:r>
            <a:r>
              <a:rPr lang="en-US" dirty="0" err="1"/>
              <a:t>în</a:t>
            </a:r>
            <a:r>
              <a:rPr lang="en-US" dirty="0"/>
              <a:t> limbi </a:t>
            </a:r>
            <a:r>
              <a:rPr lang="en-US" dirty="0" err="1"/>
              <a:t>străine</a:t>
            </a:r>
            <a:r>
              <a:rPr lang="en-US" dirty="0"/>
              <a:t>, </a:t>
            </a:r>
            <a:r>
              <a:rPr lang="en-US" dirty="0" err="1"/>
              <a:t>toate</a:t>
            </a:r>
            <a:r>
              <a:rPr lang="en-US" dirty="0"/>
              <a:t> </a:t>
            </a:r>
            <a:r>
              <a:rPr lang="en-US" dirty="0" err="1"/>
              <a:t>competenţele</a:t>
            </a:r>
            <a:r>
              <a:rPr lang="en-US" dirty="0"/>
              <a:t> </a:t>
            </a:r>
            <a:r>
              <a:rPr lang="en-US" dirty="0" err="1"/>
              <a:t>cheie</a:t>
            </a:r>
            <a:r>
              <a:rPr lang="en-US" dirty="0"/>
              <a:t> </a:t>
            </a:r>
            <a:r>
              <a:rPr lang="en-US" dirty="0" err="1"/>
              <a:t>sunt</a:t>
            </a:r>
            <a:r>
              <a:rPr lang="en-US" dirty="0"/>
              <a:t> </a:t>
            </a:r>
            <a:r>
              <a:rPr lang="en-US" dirty="0" err="1"/>
              <a:t>luate</a:t>
            </a:r>
            <a:r>
              <a:rPr lang="en-US" dirty="0"/>
              <a:t> </a:t>
            </a:r>
            <a:r>
              <a:rPr lang="en-US" dirty="0" err="1"/>
              <a:t>în</a:t>
            </a:r>
            <a:r>
              <a:rPr lang="en-US" dirty="0"/>
              <a:t> </a:t>
            </a:r>
            <a:r>
              <a:rPr lang="en-US" dirty="0" err="1"/>
              <a:t>considerare</a:t>
            </a:r>
            <a:r>
              <a:rPr lang="en-US" dirty="0"/>
              <a:t> de </a:t>
            </a:r>
            <a:r>
              <a:rPr lang="en-US" dirty="0" err="1"/>
              <a:t>către</a:t>
            </a:r>
            <a:r>
              <a:rPr lang="en-US" dirty="0"/>
              <a:t> </a:t>
            </a:r>
            <a:r>
              <a:rPr lang="en-US" dirty="0" err="1" smtClean="0"/>
              <a:t>competenţele</a:t>
            </a:r>
            <a:r>
              <a:rPr lang="en-US" dirty="0" smtClean="0"/>
              <a:t> </a:t>
            </a:r>
            <a:r>
              <a:rPr lang="en-US" dirty="0" err="1"/>
              <a:t>generale</a:t>
            </a:r>
            <a:r>
              <a:rPr lang="en-US" dirty="0"/>
              <a:t> formulate </a:t>
            </a:r>
            <a:r>
              <a:rPr lang="en-US" dirty="0" err="1"/>
              <a:t>pentru</a:t>
            </a:r>
            <a:r>
              <a:rPr lang="en-US" dirty="0"/>
              <a:t> </a:t>
            </a:r>
            <a:r>
              <a:rPr lang="en-US" dirty="0" err="1"/>
              <a:t>disciplina</a:t>
            </a:r>
            <a:r>
              <a:rPr lang="en-US" dirty="0"/>
              <a:t> </a:t>
            </a:r>
            <a:r>
              <a:rPr lang="en-US" i="1" dirty="0" err="1"/>
              <a:t>Istorie</a:t>
            </a:r>
            <a:r>
              <a:rPr lang="en-US" dirty="0"/>
              <a:t>. </a:t>
            </a:r>
            <a:endParaRPr lang="ro-RO" dirty="0" smtClean="0"/>
          </a:p>
          <a:p>
            <a:pPr algn="just">
              <a:buFont typeface="Wingdings" panose="05000000000000000000" pitchFamily="2" charset="2"/>
              <a:buChar char="v"/>
            </a:pPr>
            <a:r>
              <a:rPr lang="ro-RO" dirty="0" smtClean="0"/>
              <a:t>Pentru formarea, exsersarea sau consolidarea acestora se selectează strategiile didactice , în funcție de evaoluția și nivelul clasei, utilizându-se conținuturiel relevante</a:t>
            </a:r>
          </a:p>
          <a:p>
            <a:pPr algn="just">
              <a:buFont typeface="Wingdings" panose="05000000000000000000" pitchFamily="2" charset="2"/>
              <a:buChar char="v"/>
            </a:pPr>
            <a:endParaRPr lang="en-US" dirty="0"/>
          </a:p>
        </p:txBody>
      </p:sp>
    </p:spTree>
    <p:extLst>
      <p:ext uri="{BB962C8B-B14F-4D97-AF65-F5344CB8AC3E}">
        <p14:creationId xmlns:p14="http://schemas.microsoft.com/office/powerpoint/2010/main" xmlns="" val="154025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           </a:t>
            </a:r>
            <a:r>
              <a:rPr lang="en-US" dirty="0" smtClean="0"/>
              <a:t>INSTRUIRE </a:t>
            </a:r>
            <a:r>
              <a:rPr lang="en-US" dirty="0"/>
              <a:t>CLASA A V_A</a:t>
            </a:r>
          </a:p>
        </p:txBody>
      </p:sp>
      <p:sp>
        <p:nvSpPr>
          <p:cNvPr id="3" name="Content Placeholder 2"/>
          <p:cNvSpPr>
            <a:spLocks noGrp="1"/>
          </p:cNvSpPr>
          <p:nvPr>
            <p:ph idx="1"/>
          </p:nvPr>
        </p:nvSpPr>
        <p:spPr/>
        <p:txBody>
          <a:bodyPr/>
          <a:lstStyle/>
          <a:p>
            <a:pPr algn="just">
              <a:buFont typeface="Wingdings" panose="05000000000000000000" pitchFamily="2" charset="2"/>
              <a:buChar char="v"/>
            </a:pPr>
            <a:r>
              <a:rPr lang="ro-RO" dirty="0" smtClean="0"/>
              <a:t>Atât la clasa a V-a cât și la celelalte programe e</a:t>
            </a:r>
            <a:r>
              <a:rPr lang="en-US" dirty="0" err="1" smtClean="0"/>
              <a:t>xemplele</a:t>
            </a:r>
            <a:r>
              <a:rPr lang="en-US" dirty="0" smtClean="0"/>
              <a:t> </a:t>
            </a:r>
            <a:r>
              <a:rPr lang="en-US" dirty="0"/>
              <a:t>de </a:t>
            </a:r>
            <a:r>
              <a:rPr lang="en-US" dirty="0" err="1"/>
              <a:t>activităţi</a:t>
            </a:r>
            <a:r>
              <a:rPr lang="en-US" dirty="0"/>
              <a:t> de </a:t>
            </a:r>
            <a:r>
              <a:rPr lang="en-US" dirty="0" err="1"/>
              <a:t>învăţare</a:t>
            </a:r>
            <a:r>
              <a:rPr lang="en-US" dirty="0"/>
              <a:t> </a:t>
            </a:r>
            <a:r>
              <a:rPr lang="en-US" dirty="0" err="1"/>
              <a:t>asociate</a:t>
            </a:r>
            <a:r>
              <a:rPr lang="en-US" dirty="0"/>
              <a:t> </a:t>
            </a:r>
            <a:r>
              <a:rPr lang="en-US" dirty="0" err="1"/>
              <a:t>competenţelor</a:t>
            </a:r>
            <a:r>
              <a:rPr lang="en-US" dirty="0"/>
              <a:t> </a:t>
            </a:r>
            <a:r>
              <a:rPr lang="en-US" dirty="0" err="1"/>
              <a:t>specifice</a:t>
            </a:r>
            <a:r>
              <a:rPr lang="en-US" dirty="0"/>
              <a:t> </a:t>
            </a:r>
            <a:r>
              <a:rPr lang="en-US" dirty="0" err="1"/>
              <a:t>reprezintă</a:t>
            </a:r>
            <a:r>
              <a:rPr lang="en-US" dirty="0"/>
              <a:t> </a:t>
            </a:r>
            <a:r>
              <a:rPr lang="en-US" dirty="0" err="1"/>
              <a:t>sugestii</a:t>
            </a:r>
            <a:r>
              <a:rPr lang="en-US" dirty="0"/>
              <a:t> care pot fi </a:t>
            </a:r>
            <a:r>
              <a:rPr lang="en-US" dirty="0" err="1"/>
              <a:t>preluate</a:t>
            </a:r>
            <a:r>
              <a:rPr lang="en-US" dirty="0"/>
              <a:t> de </a:t>
            </a:r>
            <a:r>
              <a:rPr lang="en-US" dirty="0" err="1"/>
              <a:t>către</a:t>
            </a:r>
            <a:r>
              <a:rPr lang="en-US" dirty="0"/>
              <a:t> </a:t>
            </a:r>
            <a:r>
              <a:rPr lang="en-US" dirty="0" err="1"/>
              <a:t>profesor</a:t>
            </a:r>
            <a:r>
              <a:rPr lang="en-US" dirty="0"/>
              <a:t>, </a:t>
            </a:r>
            <a:r>
              <a:rPr lang="en-US" dirty="0" err="1"/>
              <a:t>dezvoltate</a:t>
            </a:r>
            <a:r>
              <a:rPr lang="en-US" dirty="0"/>
              <a:t>, </a:t>
            </a:r>
            <a:r>
              <a:rPr lang="en-US" dirty="0" err="1"/>
              <a:t>adaptate</a:t>
            </a:r>
            <a:r>
              <a:rPr lang="en-US" dirty="0"/>
              <a:t> </a:t>
            </a:r>
            <a:r>
              <a:rPr lang="en-US" dirty="0" err="1"/>
              <a:t>sau</a:t>
            </a:r>
            <a:r>
              <a:rPr lang="en-US" dirty="0"/>
              <a:t> </a:t>
            </a:r>
            <a:r>
              <a:rPr lang="en-US" dirty="0" err="1"/>
              <a:t>înlocuite</a:t>
            </a:r>
            <a:r>
              <a:rPr lang="en-US" dirty="0"/>
              <a:t> cu </a:t>
            </a:r>
            <a:r>
              <a:rPr lang="en-US" dirty="0" err="1"/>
              <a:t>cele</a:t>
            </a:r>
            <a:r>
              <a:rPr lang="en-US" dirty="0"/>
              <a:t> </a:t>
            </a:r>
            <a:r>
              <a:rPr lang="en-US" dirty="0" err="1"/>
              <a:t>mai</a:t>
            </a:r>
            <a:r>
              <a:rPr lang="en-US" dirty="0"/>
              <a:t> </a:t>
            </a:r>
            <a:r>
              <a:rPr lang="en-US" dirty="0" err="1"/>
              <a:t>potrivite</a:t>
            </a:r>
            <a:r>
              <a:rPr lang="en-US" dirty="0"/>
              <a:t> </a:t>
            </a:r>
            <a:r>
              <a:rPr lang="en-US" dirty="0" err="1"/>
              <a:t>situaţii</a:t>
            </a:r>
            <a:r>
              <a:rPr lang="en-US" dirty="0"/>
              <a:t> </a:t>
            </a:r>
            <a:r>
              <a:rPr lang="en-US" dirty="0" err="1"/>
              <a:t>şi</a:t>
            </a:r>
            <a:r>
              <a:rPr lang="en-US" dirty="0"/>
              <a:t> </a:t>
            </a:r>
            <a:r>
              <a:rPr lang="en-US" dirty="0" err="1"/>
              <a:t>experienţe</a:t>
            </a:r>
            <a:r>
              <a:rPr lang="en-US" dirty="0"/>
              <a:t> de </a:t>
            </a:r>
            <a:r>
              <a:rPr lang="en-US" dirty="0" err="1"/>
              <a:t>învăţare</a:t>
            </a:r>
            <a:r>
              <a:rPr lang="en-US" dirty="0"/>
              <a:t> care </a:t>
            </a:r>
            <a:r>
              <a:rPr lang="en-US" dirty="0" err="1"/>
              <a:t>să</a:t>
            </a:r>
            <a:r>
              <a:rPr lang="en-US" dirty="0"/>
              <a:t> </a:t>
            </a:r>
            <a:r>
              <a:rPr lang="en-US" dirty="0" err="1"/>
              <a:t>conducă</a:t>
            </a:r>
            <a:r>
              <a:rPr lang="en-US" dirty="0"/>
              <a:t> la </a:t>
            </a:r>
            <a:r>
              <a:rPr lang="en-US" dirty="0" err="1"/>
              <a:t>atingerea</a:t>
            </a:r>
            <a:r>
              <a:rPr lang="en-US" dirty="0"/>
              <a:t> </a:t>
            </a:r>
            <a:r>
              <a:rPr lang="en-US" dirty="0" err="1"/>
              <a:t>ţintelor</a:t>
            </a:r>
            <a:r>
              <a:rPr lang="en-US" dirty="0"/>
              <a:t> </a:t>
            </a:r>
            <a:r>
              <a:rPr lang="en-US" dirty="0" err="1"/>
              <a:t>educaţionale</a:t>
            </a:r>
            <a:r>
              <a:rPr lang="en-US" dirty="0"/>
              <a:t> </a:t>
            </a:r>
            <a:r>
              <a:rPr lang="en-US" dirty="0" err="1"/>
              <a:t>propuse</a:t>
            </a:r>
            <a:r>
              <a:rPr lang="en-US" dirty="0"/>
              <a:t>. </a:t>
            </a:r>
            <a:r>
              <a:rPr lang="en-US" dirty="0" err="1"/>
              <a:t>Opţiunile</a:t>
            </a:r>
            <a:r>
              <a:rPr lang="en-US" dirty="0"/>
              <a:t>, </a:t>
            </a:r>
            <a:r>
              <a:rPr lang="en-US" dirty="0" err="1"/>
              <a:t>alegerile</a:t>
            </a:r>
            <a:r>
              <a:rPr lang="en-US" dirty="0"/>
              <a:t>, </a:t>
            </a:r>
            <a:r>
              <a:rPr lang="en-US" dirty="0" err="1"/>
              <a:t>deciziile</a:t>
            </a:r>
            <a:r>
              <a:rPr lang="en-US" dirty="0"/>
              <a:t> </a:t>
            </a:r>
            <a:r>
              <a:rPr lang="en-US" dirty="0" err="1"/>
              <a:t>sunt</a:t>
            </a:r>
            <a:r>
              <a:rPr lang="en-US" dirty="0"/>
              <a:t> ale </a:t>
            </a:r>
            <a:r>
              <a:rPr lang="en-US" dirty="0" err="1"/>
              <a:t>profesorului</a:t>
            </a:r>
            <a:r>
              <a:rPr lang="en-US" dirty="0"/>
              <a:t> </a:t>
            </a:r>
            <a:r>
              <a:rPr lang="ro-RO" dirty="0" smtClean="0"/>
              <a:t>.</a:t>
            </a:r>
          </a:p>
          <a:p>
            <a:pPr algn="just">
              <a:buFont typeface="Wingdings" panose="05000000000000000000" pitchFamily="2" charset="2"/>
              <a:buChar char="v"/>
            </a:pPr>
            <a:r>
              <a:rPr lang="ro-RO" dirty="0" smtClean="0"/>
              <a:t>În consecință, obligatorii prin programă sunt competențele generale și cele specifice și conținuturile. Strategiile de învățare și activitățile de învățate pot fi alese de fiecare profesor în parte în fucnție de factorii mai sus menționați.</a:t>
            </a:r>
            <a:endParaRPr lang="en-US" dirty="0"/>
          </a:p>
        </p:txBody>
      </p:sp>
    </p:spTree>
    <p:extLst>
      <p:ext uri="{BB962C8B-B14F-4D97-AF65-F5344CB8AC3E}">
        <p14:creationId xmlns:p14="http://schemas.microsoft.com/office/powerpoint/2010/main" xmlns="" val="47939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                </a:t>
            </a:r>
            <a:r>
              <a:rPr lang="en-US" dirty="0" smtClean="0"/>
              <a:t>INSTRUIRE </a:t>
            </a:r>
            <a:r>
              <a:rPr lang="en-US" dirty="0"/>
              <a:t>CLASA A V_A</a:t>
            </a:r>
          </a:p>
        </p:txBody>
      </p:sp>
      <p:sp>
        <p:nvSpPr>
          <p:cNvPr id="3" name="Content Placeholder 2"/>
          <p:cNvSpPr>
            <a:spLocks noGrp="1"/>
          </p:cNvSpPr>
          <p:nvPr>
            <p:ph idx="1"/>
          </p:nvPr>
        </p:nvSpPr>
        <p:spPr>
          <a:xfrm>
            <a:off x="680321" y="2336873"/>
            <a:ext cx="11136541" cy="4120198"/>
          </a:xfrm>
        </p:spPr>
        <p:txBody>
          <a:bodyPr>
            <a:normAutofit fontScale="70000" lnSpcReduction="20000"/>
          </a:bodyPr>
          <a:lstStyle/>
          <a:p>
            <a:pPr>
              <a:buFont typeface="Wingdings" panose="05000000000000000000" pitchFamily="2" charset="2"/>
              <a:buChar char="v"/>
            </a:pPr>
            <a:r>
              <a:rPr lang="ro-RO" sz="2900" dirty="0" smtClean="0"/>
              <a:t>În cea ce privește conținuturile:</a:t>
            </a:r>
            <a:endParaRPr lang="en-US" sz="2900" dirty="0"/>
          </a:p>
          <a:p>
            <a:pPr algn="just"/>
            <a:r>
              <a:rPr lang="en-US" sz="2900" dirty="0" err="1" smtClean="0"/>
              <a:t>Selecţia</a:t>
            </a:r>
            <a:r>
              <a:rPr lang="ro-RO" sz="2900" dirty="0" smtClean="0"/>
              <a:t> lor</a:t>
            </a:r>
            <a:r>
              <a:rPr lang="en-US" sz="2900" dirty="0" smtClean="0"/>
              <a:t> </a:t>
            </a:r>
            <a:r>
              <a:rPr lang="en-US" sz="2900" dirty="0"/>
              <a:t>are </a:t>
            </a:r>
            <a:r>
              <a:rPr lang="en-US" sz="2900" dirty="0" err="1"/>
              <a:t>în</a:t>
            </a:r>
            <a:r>
              <a:rPr lang="en-US" sz="2900" dirty="0"/>
              <a:t> </a:t>
            </a:r>
            <a:r>
              <a:rPr lang="en-US" sz="2900" dirty="0" err="1"/>
              <a:t>vedere</a:t>
            </a:r>
            <a:r>
              <a:rPr lang="en-US" sz="2900" dirty="0"/>
              <a:t> </a:t>
            </a:r>
            <a:r>
              <a:rPr lang="en-US" sz="2900" dirty="0" err="1"/>
              <a:t>experienţele</a:t>
            </a:r>
            <a:r>
              <a:rPr lang="en-US" sz="2900" dirty="0"/>
              <a:t> </a:t>
            </a:r>
            <a:r>
              <a:rPr lang="en-US" sz="2900" dirty="0" err="1"/>
              <a:t>cotidiene</a:t>
            </a:r>
            <a:r>
              <a:rPr lang="en-US" sz="2900" dirty="0"/>
              <a:t> de </a:t>
            </a:r>
            <a:r>
              <a:rPr lang="en-US" sz="2900" dirty="0" err="1"/>
              <a:t>cunoaştere</a:t>
            </a:r>
            <a:r>
              <a:rPr lang="en-US" sz="2900" dirty="0"/>
              <a:t> ale </a:t>
            </a:r>
            <a:r>
              <a:rPr lang="en-US" sz="2900" dirty="0" err="1"/>
              <a:t>copiilor</a:t>
            </a:r>
            <a:r>
              <a:rPr lang="en-US" sz="2900" dirty="0"/>
              <a:t> </a:t>
            </a:r>
            <a:r>
              <a:rPr lang="en-US" sz="2900" dirty="0" err="1"/>
              <a:t>raportate</a:t>
            </a:r>
            <a:r>
              <a:rPr lang="en-US" sz="2900" dirty="0"/>
              <a:t> la </a:t>
            </a:r>
            <a:r>
              <a:rPr lang="en-US" sz="2900" dirty="0" err="1"/>
              <a:t>vârsta</a:t>
            </a:r>
            <a:r>
              <a:rPr lang="en-US" sz="2900" dirty="0"/>
              <a:t> </a:t>
            </a:r>
            <a:r>
              <a:rPr lang="en-US" sz="2900" dirty="0" err="1"/>
              <a:t>acestora</a:t>
            </a:r>
            <a:r>
              <a:rPr lang="en-US" sz="2900" dirty="0"/>
              <a:t> </a:t>
            </a:r>
            <a:r>
              <a:rPr lang="en-US" sz="2900" dirty="0" err="1"/>
              <a:t>în</a:t>
            </a:r>
            <a:r>
              <a:rPr lang="en-US" sz="2900" dirty="0"/>
              <a:t> </a:t>
            </a:r>
            <a:r>
              <a:rPr lang="en-US" sz="2900" dirty="0" err="1"/>
              <a:t>ciclul</a:t>
            </a:r>
            <a:r>
              <a:rPr lang="en-US" sz="2900" dirty="0"/>
              <a:t> </a:t>
            </a:r>
            <a:r>
              <a:rPr lang="en-US" sz="2900" dirty="0" err="1"/>
              <a:t>gimnazial</a:t>
            </a:r>
            <a:r>
              <a:rPr lang="en-US" sz="2900" dirty="0"/>
              <a:t> (10/11 - 14/15 </a:t>
            </a:r>
            <a:r>
              <a:rPr lang="en-US" sz="2900" dirty="0" err="1"/>
              <a:t>ani</a:t>
            </a:r>
            <a:r>
              <a:rPr lang="en-US" sz="2900" dirty="0"/>
              <a:t>); </a:t>
            </a:r>
          </a:p>
          <a:p>
            <a:pPr algn="just"/>
            <a:r>
              <a:rPr lang="it-IT" sz="2900" dirty="0"/>
              <a:t>- conţinuturile propuse spre studiu solicită abordări transdisciplinare; </a:t>
            </a:r>
          </a:p>
          <a:p>
            <a:pPr algn="just"/>
            <a:r>
              <a:rPr lang="it-IT" sz="2900" dirty="0"/>
              <a:t>- ordonarea conţinuturilor are în vedere principiul cronologic; </a:t>
            </a:r>
          </a:p>
          <a:p>
            <a:pPr algn="just"/>
            <a:r>
              <a:rPr lang="en-US" sz="2900" dirty="0"/>
              <a:t>- </a:t>
            </a:r>
            <a:r>
              <a:rPr lang="en-US" sz="2900" dirty="0" err="1"/>
              <a:t>conţinuturile</a:t>
            </a:r>
            <a:r>
              <a:rPr lang="en-US" sz="2900" dirty="0"/>
              <a:t> </a:t>
            </a:r>
            <a:r>
              <a:rPr lang="en-US" sz="2900" dirty="0" err="1"/>
              <a:t>sunt</a:t>
            </a:r>
            <a:r>
              <a:rPr lang="en-US" sz="2900" dirty="0"/>
              <a:t> </a:t>
            </a:r>
            <a:r>
              <a:rPr lang="en-US" sz="2900" dirty="0" err="1"/>
              <a:t>grupate</a:t>
            </a:r>
            <a:r>
              <a:rPr lang="en-US" sz="2900" dirty="0"/>
              <a:t> </a:t>
            </a:r>
            <a:r>
              <a:rPr lang="en-US" sz="2900" dirty="0" err="1"/>
              <a:t>pe</a:t>
            </a:r>
            <a:r>
              <a:rPr lang="en-US" sz="2900" dirty="0"/>
              <a:t> </a:t>
            </a:r>
            <a:r>
              <a:rPr lang="en-US" sz="2900" i="1" dirty="0" err="1"/>
              <a:t>domenii</a:t>
            </a:r>
            <a:r>
              <a:rPr lang="en-US" sz="2900" i="1" dirty="0"/>
              <a:t> de </a:t>
            </a:r>
            <a:r>
              <a:rPr lang="en-US" sz="2900" i="1" dirty="0" err="1"/>
              <a:t>conţinut</a:t>
            </a:r>
            <a:r>
              <a:rPr lang="en-US" sz="2900" i="1" dirty="0"/>
              <a:t>. </a:t>
            </a:r>
            <a:r>
              <a:rPr lang="en-US" sz="2900" dirty="0" err="1"/>
              <a:t>fiecare</a:t>
            </a:r>
            <a:r>
              <a:rPr lang="en-US" sz="2900" dirty="0"/>
              <a:t> </a:t>
            </a:r>
            <a:r>
              <a:rPr lang="en-US" sz="2900" dirty="0" err="1"/>
              <a:t>domeniu</a:t>
            </a:r>
            <a:r>
              <a:rPr lang="en-US" sz="2900" dirty="0"/>
              <a:t> de </a:t>
            </a:r>
            <a:r>
              <a:rPr lang="en-US" sz="2900" dirty="0" err="1"/>
              <a:t>conţinut</a:t>
            </a:r>
            <a:r>
              <a:rPr lang="en-US" sz="2900" dirty="0"/>
              <a:t> </a:t>
            </a:r>
            <a:r>
              <a:rPr lang="en-US" sz="2900" dirty="0" err="1"/>
              <a:t>poate</a:t>
            </a:r>
            <a:r>
              <a:rPr lang="en-US" sz="2900" dirty="0"/>
              <a:t> </a:t>
            </a:r>
            <a:r>
              <a:rPr lang="en-US" sz="2900" dirty="0" err="1"/>
              <a:t>să</a:t>
            </a:r>
            <a:r>
              <a:rPr lang="en-US" sz="2900" dirty="0"/>
              <a:t> </a:t>
            </a:r>
            <a:r>
              <a:rPr lang="en-US" sz="2900" dirty="0" err="1"/>
              <a:t>corespundă</a:t>
            </a:r>
            <a:r>
              <a:rPr lang="en-US" sz="2900" dirty="0"/>
              <a:t> cu o </a:t>
            </a:r>
            <a:r>
              <a:rPr lang="en-US" sz="2900" dirty="0" err="1"/>
              <a:t>unitate</a:t>
            </a:r>
            <a:r>
              <a:rPr lang="en-US" sz="2900" dirty="0"/>
              <a:t> de </a:t>
            </a:r>
            <a:r>
              <a:rPr lang="en-US" sz="2900" dirty="0" err="1"/>
              <a:t>învăţare</a:t>
            </a:r>
            <a:r>
              <a:rPr lang="en-US" sz="2900" dirty="0"/>
              <a:t>; </a:t>
            </a:r>
          </a:p>
          <a:p>
            <a:pPr algn="just"/>
            <a:r>
              <a:rPr lang="en-US" sz="2900" dirty="0" err="1"/>
              <a:t>toate</a:t>
            </a:r>
            <a:r>
              <a:rPr lang="en-US" sz="2900" dirty="0"/>
              <a:t> </a:t>
            </a:r>
            <a:r>
              <a:rPr lang="en-US" sz="2900" dirty="0" err="1"/>
              <a:t>conţinuturile</a:t>
            </a:r>
            <a:r>
              <a:rPr lang="en-US" sz="2900" dirty="0"/>
              <a:t> </a:t>
            </a:r>
            <a:r>
              <a:rPr lang="en-US" sz="2900" dirty="0" err="1"/>
              <a:t>şi</a:t>
            </a:r>
            <a:r>
              <a:rPr lang="en-US" sz="2900" dirty="0"/>
              <a:t> </a:t>
            </a:r>
            <a:r>
              <a:rPr lang="en-US" sz="2900" dirty="0" err="1"/>
              <a:t>studiile</a:t>
            </a:r>
            <a:r>
              <a:rPr lang="en-US" sz="2900" dirty="0"/>
              <a:t> de </a:t>
            </a:r>
            <a:r>
              <a:rPr lang="en-US" sz="2900" dirty="0" err="1"/>
              <a:t>caz</a:t>
            </a:r>
            <a:r>
              <a:rPr lang="en-US" sz="2900" dirty="0"/>
              <a:t> </a:t>
            </a:r>
            <a:r>
              <a:rPr lang="en-US" sz="2900" dirty="0" err="1"/>
              <a:t>sunt</a:t>
            </a:r>
            <a:r>
              <a:rPr lang="en-US" sz="2900" dirty="0"/>
              <a:t> </a:t>
            </a:r>
            <a:r>
              <a:rPr lang="en-US" sz="2900" dirty="0" err="1"/>
              <a:t>obligatorii</a:t>
            </a:r>
            <a:r>
              <a:rPr lang="en-US" sz="2900" dirty="0"/>
              <a:t>. </a:t>
            </a:r>
            <a:r>
              <a:rPr lang="en-US" sz="2900" dirty="0" err="1"/>
              <a:t>studiile</a:t>
            </a:r>
            <a:r>
              <a:rPr lang="en-US" sz="2900" dirty="0"/>
              <a:t> de </a:t>
            </a:r>
            <a:r>
              <a:rPr lang="en-US" sz="2900" dirty="0" err="1"/>
              <a:t>caz</a:t>
            </a:r>
            <a:r>
              <a:rPr lang="en-US" sz="2900" dirty="0"/>
              <a:t> </a:t>
            </a:r>
            <a:r>
              <a:rPr lang="en-US" sz="2900" dirty="0" err="1"/>
              <a:t>reprezintă</a:t>
            </a:r>
            <a:r>
              <a:rPr lang="en-US" sz="2900" dirty="0"/>
              <a:t>, </a:t>
            </a:r>
            <a:r>
              <a:rPr lang="en-US" sz="2900" dirty="0" err="1"/>
              <a:t>în</a:t>
            </a:r>
            <a:r>
              <a:rPr lang="en-US" sz="2900" dirty="0"/>
              <a:t> </a:t>
            </a:r>
            <a:r>
              <a:rPr lang="en-US" sz="2900" dirty="0" err="1"/>
              <a:t>unele</a:t>
            </a:r>
            <a:r>
              <a:rPr lang="en-US" sz="2900" dirty="0"/>
              <a:t> </a:t>
            </a:r>
            <a:r>
              <a:rPr lang="en-US" sz="2900" dirty="0" err="1"/>
              <a:t>cazuri</a:t>
            </a:r>
            <a:r>
              <a:rPr lang="en-US" sz="2900" dirty="0"/>
              <a:t>, </a:t>
            </a:r>
            <a:r>
              <a:rPr lang="en-US" sz="2900" dirty="0" err="1"/>
              <a:t>aprofundări</a:t>
            </a:r>
            <a:r>
              <a:rPr lang="en-US" sz="2900" dirty="0"/>
              <a:t> ale </a:t>
            </a:r>
            <a:r>
              <a:rPr lang="en-US" sz="2900" dirty="0" err="1"/>
              <a:t>temelor</a:t>
            </a:r>
            <a:r>
              <a:rPr lang="en-US" sz="2900" dirty="0"/>
              <a:t>/</a:t>
            </a:r>
            <a:r>
              <a:rPr lang="en-US" sz="2900" dirty="0" err="1"/>
              <a:t>subiectelor</a:t>
            </a:r>
            <a:r>
              <a:rPr lang="en-US" sz="2900" dirty="0"/>
              <a:t> de </a:t>
            </a:r>
            <a:r>
              <a:rPr lang="en-US" sz="2900" dirty="0" err="1"/>
              <a:t>studiu</a:t>
            </a:r>
            <a:r>
              <a:rPr lang="en-US" sz="2900" dirty="0"/>
              <a:t> </a:t>
            </a:r>
            <a:r>
              <a:rPr lang="en-US" sz="2900" dirty="0" err="1"/>
              <a:t>sau</a:t>
            </a:r>
            <a:r>
              <a:rPr lang="en-US" sz="2900" dirty="0"/>
              <a:t>, </a:t>
            </a:r>
            <a:r>
              <a:rPr lang="en-US" sz="2900" dirty="0" err="1"/>
              <a:t>în</a:t>
            </a:r>
            <a:r>
              <a:rPr lang="en-US" sz="2900" dirty="0"/>
              <a:t> </a:t>
            </a:r>
            <a:r>
              <a:rPr lang="en-US" sz="2900" dirty="0" err="1"/>
              <a:t>alte</a:t>
            </a:r>
            <a:r>
              <a:rPr lang="en-US" sz="2900" dirty="0"/>
              <a:t> </a:t>
            </a:r>
            <a:r>
              <a:rPr lang="en-US" sz="2900" dirty="0" err="1"/>
              <a:t>situaţii</a:t>
            </a:r>
            <a:r>
              <a:rPr lang="en-US" sz="2900" dirty="0"/>
              <a:t>, </a:t>
            </a:r>
            <a:r>
              <a:rPr lang="en-US" sz="2900" dirty="0" err="1"/>
              <a:t>elemente</a:t>
            </a:r>
            <a:r>
              <a:rPr lang="en-US" sz="2900" dirty="0"/>
              <a:t> de </a:t>
            </a:r>
            <a:r>
              <a:rPr lang="en-US" sz="2900" dirty="0" err="1"/>
              <a:t>conţinut</a:t>
            </a:r>
            <a:r>
              <a:rPr lang="en-US" sz="2900" dirty="0"/>
              <a:t> </a:t>
            </a:r>
            <a:r>
              <a:rPr lang="en-US" sz="2900" dirty="0" err="1"/>
              <a:t>distincte</a:t>
            </a:r>
            <a:r>
              <a:rPr lang="en-US" sz="2900" dirty="0"/>
              <a:t>; </a:t>
            </a:r>
          </a:p>
          <a:p>
            <a:pPr algn="just"/>
            <a:r>
              <a:rPr lang="en-US" sz="2900" dirty="0"/>
              <a:t>- </a:t>
            </a:r>
            <a:r>
              <a:rPr lang="en-US" sz="2900" dirty="0" err="1"/>
              <a:t>enunţarea</a:t>
            </a:r>
            <a:r>
              <a:rPr lang="en-US" sz="2900" dirty="0"/>
              <a:t> </a:t>
            </a:r>
            <a:r>
              <a:rPr lang="en-US" sz="2900" dirty="0" err="1"/>
              <a:t>conţinuturilor</a:t>
            </a:r>
            <a:r>
              <a:rPr lang="en-US" sz="2900" dirty="0"/>
              <a:t> </a:t>
            </a:r>
            <a:r>
              <a:rPr lang="en-US" sz="2900" dirty="0" err="1"/>
              <a:t>în</a:t>
            </a:r>
            <a:r>
              <a:rPr lang="en-US" sz="2900" dirty="0"/>
              <a:t> </a:t>
            </a:r>
            <a:r>
              <a:rPr lang="en-US" sz="2900" dirty="0" err="1"/>
              <a:t>programă</a:t>
            </a:r>
            <a:r>
              <a:rPr lang="en-US" sz="2900" dirty="0"/>
              <a:t> nu </a:t>
            </a:r>
            <a:r>
              <a:rPr lang="en-US" sz="2900" dirty="0" err="1"/>
              <a:t>reprezintă</a:t>
            </a:r>
            <a:r>
              <a:rPr lang="en-US" sz="2900" dirty="0"/>
              <a:t> o </a:t>
            </a:r>
            <a:r>
              <a:rPr lang="en-US" sz="2900" dirty="0" err="1"/>
              <a:t>succesiune</a:t>
            </a:r>
            <a:r>
              <a:rPr lang="en-US" sz="2900" dirty="0"/>
              <a:t> </a:t>
            </a:r>
            <a:r>
              <a:rPr lang="en-US" sz="2900" dirty="0" err="1"/>
              <a:t>obligatorie</a:t>
            </a:r>
            <a:r>
              <a:rPr lang="en-US" sz="2900" dirty="0"/>
              <a:t> </a:t>
            </a:r>
            <a:r>
              <a:rPr lang="en-US" sz="2900" dirty="0" err="1"/>
              <a:t>pentru</a:t>
            </a:r>
            <a:r>
              <a:rPr lang="en-US" sz="2900" dirty="0"/>
              <a:t> </a:t>
            </a:r>
            <a:r>
              <a:rPr lang="en-US" sz="2900" dirty="0" err="1"/>
              <a:t>proiectarea</a:t>
            </a:r>
            <a:r>
              <a:rPr lang="en-US" sz="2900" dirty="0"/>
              <a:t> </a:t>
            </a:r>
            <a:r>
              <a:rPr lang="en-US" sz="2900" dirty="0" err="1"/>
              <a:t>didactică</a:t>
            </a:r>
            <a:r>
              <a:rPr lang="en-US" sz="2900" dirty="0"/>
              <a:t>; </a:t>
            </a:r>
            <a:r>
              <a:rPr lang="en-US" sz="2900" dirty="0" err="1"/>
              <a:t>utilizarea</a:t>
            </a:r>
            <a:r>
              <a:rPr lang="en-US" sz="2900" dirty="0"/>
              <a:t> </a:t>
            </a:r>
            <a:r>
              <a:rPr lang="en-US" sz="2900" dirty="0" err="1"/>
              <a:t>conţinuturilor</a:t>
            </a:r>
            <a:r>
              <a:rPr lang="en-US" sz="2900" dirty="0"/>
              <a:t> </a:t>
            </a:r>
            <a:r>
              <a:rPr lang="en-US" sz="2900" dirty="0" err="1"/>
              <a:t>este</a:t>
            </a:r>
            <a:r>
              <a:rPr lang="en-US" sz="2900" dirty="0"/>
              <a:t> </a:t>
            </a:r>
            <a:r>
              <a:rPr lang="en-US" sz="2900" dirty="0" err="1"/>
              <a:t>determinată</a:t>
            </a:r>
            <a:r>
              <a:rPr lang="en-US" sz="2900" dirty="0"/>
              <a:t> de </a:t>
            </a:r>
            <a:r>
              <a:rPr lang="en-US" sz="2900" dirty="0" err="1"/>
              <a:t>logica</a:t>
            </a:r>
            <a:r>
              <a:rPr lang="en-US" sz="2900" dirty="0"/>
              <a:t> </a:t>
            </a:r>
            <a:r>
              <a:rPr lang="en-US" sz="2900" dirty="0" err="1"/>
              <a:t>demersului</a:t>
            </a:r>
            <a:r>
              <a:rPr lang="en-US" sz="2900" dirty="0"/>
              <a:t> didactic individual </a:t>
            </a:r>
            <a:r>
              <a:rPr lang="en-US" sz="2900" dirty="0" err="1"/>
              <a:t>şi</a:t>
            </a:r>
            <a:r>
              <a:rPr lang="en-US" sz="2900" dirty="0"/>
              <a:t> de </a:t>
            </a:r>
            <a:r>
              <a:rPr lang="en-US" sz="2900" dirty="0" err="1"/>
              <a:t>adecvarea</a:t>
            </a:r>
            <a:r>
              <a:rPr lang="en-US" sz="2900" dirty="0"/>
              <a:t> la </a:t>
            </a:r>
            <a:r>
              <a:rPr lang="en-US" sz="2900" dirty="0" err="1"/>
              <a:t>competenţele</a:t>
            </a:r>
            <a:r>
              <a:rPr lang="en-US" sz="2900" dirty="0"/>
              <a:t> </a:t>
            </a:r>
            <a:r>
              <a:rPr lang="en-US" sz="2900" dirty="0" err="1"/>
              <a:t>specifice</a:t>
            </a:r>
            <a:r>
              <a:rPr lang="en-US" sz="2900" dirty="0"/>
              <a:t> </a:t>
            </a:r>
            <a:r>
              <a:rPr lang="en-US" sz="2900" dirty="0" err="1"/>
              <a:t>vizate</a:t>
            </a:r>
            <a:r>
              <a:rPr lang="en-US" sz="2900" dirty="0"/>
              <a:t> </a:t>
            </a:r>
            <a:r>
              <a:rPr lang="en-US" sz="2900" dirty="0" err="1"/>
              <a:t>spre</a:t>
            </a:r>
            <a:r>
              <a:rPr lang="en-US" sz="2900" dirty="0"/>
              <a:t> </a:t>
            </a:r>
            <a:r>
              <a:rPr lang="en-US" sz="2900" dirty="0" err="1"/>
              <a:t>formare</a:t>
            </a:r>
            <a:r>
              <a:rPr lang="en-US" sz="2900" dirty="0"/>
              <a:t>/</a:t>
            </a:r>
            <a:r>
              <a:rPr lang="en-US" sz="2900" dirty="0" err="1"/>
              <a:t>dezvoltare</a:t>
            </a:r>
            <a:r>
              <a:rPr lang="en-US" sz="2900" dirty="0"/>
              <a:t>; </a:t>
            </a:r>
          </a:p>
          <a:p>
            <a:pPr algn="just"/>
            <a:endParaRPr lang="en-US" sz="2900" dirty="0"/>
          </a:p>
          <a:p>
            <a:pPr algn="just"/>
            <a:endParaRPr lang="en-US" dirty="0"/>
          </a:p>
        </p:txBody>
      </p:sp>
    </p:spTree>
    <p:extLst>
      <p:ext uri="{BB962C8B-B14F-4D97-AF65-F5344CB8AC3E}">
        <p14:creationId xmlns:p14="http://schemas.microsoft.com/office/powerpoint/2010/main" xmlns="" val="1259703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             </a:t>
            </a:r>
            <a:r>
              <a:rPr lang="en-US" dirty="0" smtClean="0"/>
              <a:t>INSTRUIRE </a:t>
            </a:r>
            <a:r>
              <a:rPr lang="en-US" dirty="0"/>
              <a:t>CLASA A V_A</a:t>
            </a:r>
          </a:p>
        </p:txBody>
      </p:sp>
      <p:sp>
        <p:nvSpPr>
          <p:cNvPr id="3" name="Content Placeholder 2"/>
          <p:cNvSpPr>
            <a:spLocks noGrp="1"/>
          </p:cNvSpPr>
          <p:nvPr>
            <p:ph idx="1"/>
          </p:nvPr>
        </p:nvSpPr>
        <p:spPr>
          <a:xfrm>
            <a:off x="680321" y="2336873"/>
            <a:ext cx="10742645" cy="3599316"/>
          </a:xfrm>
        </p:spPr>
        <p:txBody>
          <a:bodyPr>
            <a:normAutofit fontScale="92500" lnSpcReduction="10000"/>
          </a:bodyPr>
          <a:lstStyle/>
          <a:p>
            <a:pPr>
              <a:buFont typeface="Wingdings" panose="05000000000000000000" pitchFamily="2" charset="2"/>
              <a:buChar char="v"/>
            </a:pPr>
            <a:r>
              <a:rPr lang="ro-RO" dirty="0" smtClean="0"/>
              <a:t>Evaluarea:</a:t>
            </a:r>
          </a:p>
          <a:p>
            <a:pPr algn="just"/>
            <a:r>
              <a:rPr lang="ro-RO" dirty="0" smtClean="0"/>
              <a:t> </a:t>
            </a:r>
            <a:r>
              <a:rPr lang="en-US" dirty="0" err="1"/>
              <a:t>Specificul</a:t>
            </a:r>
            <a:r>
              <a:rPr lang="en-US" dirty="0"/>
              <a:t> </a:t>
            </a:r>
            <a:r>
              <a:rPr lang="en-US" dirty="0" err="1"/>
              <a:t>evaluării</a:t>
            </a:r>
            <a:r>
              <a:rPr lang="en-US" dirty="0"/>
              <a:t> </a:t>
            </a:r>
            <a:r>
              <a:rPr lang="en-US" dirty="0" err="1"/>
              <a:t>derivă</a:t>
            </a:r>
            <a:r>
              <a:rPr lang="en-US" dirty="0"/>
              <a:t> din </a:t>
            </a:r>
            <a:r>
              <a:rPr lang="en-US" dirty="0" err="1"/>
              <a:t>competenţele</a:t>
            </a:r>
            <a:r>
              <a:rPr lang="en-US" dirty="0"/>
              <a:t> de </a:t>
            </a:r>
            <a:r>
              <a:rPr lang="en-US" dirty="0" err="1"/>
              <a:t>evaluat</a:t>
            </a:r>
            <a:r>
              <a:rPr lang="en-US" dirty="0"/>
              <a:t> </a:t>
            </a:r>
            <a:r>
              <a:rPr lang="en-US" dirty="0" err="1"/>
              <a:t>obţinute</a:t>
            </a:r>
            <a:r>
              <a:rPr lang="en-US" dirty="0"/>
              <a:t> </a:t>
            </a:r>
            <a:r>
              <a:rPr lang="en-US" dirty="0" err="1"/>
              <a:t>prin</a:t>
            </a:r>
            <a:r>
              <a:rPr lang="en-US" dirty="0"/>
              <a:t> </a:t>
            </a:r>
            <a:r>
              <a:rPr lang="en-US" dirty="0" err="1"/>
              <a:t>operaţionalizarea</a:t>
            </a:r>
            <a:r>
              <a:rPr lang="en-US" dirty="0"/>
              <a:t> </a:t>
            </a:r>
            <a:r>
              <a:rPr lang="en-US" dirty="0" err="1"/>
              <a:t>competenţelor</a:t>
            </a:r>
            <a:r>
              <a:rPr lang="en-US" dirty="0"/>
              <a:t> </a:t>
            </a:r>
            <a:r>
              <a:rPr lang="en-US" dirty="0" err="1"/>
              <a:t>specifice</a:t>
            </a:r>
            <a:r>
              <a:rPr lang="en-US" dirty="0"/>
              <a:t>, </a:t>
            </a:r>
            <a:r>
              <a:rPr lang="en-US" dirty="0" err="1"/>
              <a:t>astfel</a:t>
            </a:r>
            <a:r>
              <a:rPr lang="en-US" dirty="0"/>
              <a:t> </a:t>
            </a:r>
            <a:r>
              <a:rPr lang="en-US" dirty="0" err="1"/>
              <a:t>încât</a:t>
            </a:r>
            <a:r>
              <a:rPr lang="en-US" dirty="0"/>
              <a:t> </a:t>
            </a:r>
            <a:r>
              <a:rPr lang="en-US" dirty="0" err="1"/>
              <a:t>să</a:t>
            </a:r>
            <a:r>
              <a:rPr lang="en-US" dirty="0"/>
              <a:t> </a:t>
            </a:r>
            <a:r>
              <a:rPr lang="en-US" dirty="0" err="1" smtClean="0"/>
              <a:t>existe</a:t>
            </a:r>
            <a:r>
              <a:rPr lang="en-US" dirty="0" smtClean="0"/>
              <a:t> </a:t>
            </a:r>
            <a:r>
              <a:rPr lang="en-US" dirty="0" err="1"/>
              <a:t>criterii</a:t>
            </a:r>
            <a:r>
              <a:rPr lang="en-US" dirty="0"/>
              <a:t> </a:t>
            </a:r>
            <a:r>
              <a:rPr lang="en-US" dirty="0" err="1"/>
              <a:t>măsurabile</a:t>
            </a:r>
            <a:r>
              <a:rPr lang="en-US" dirty="0"/>
              <a:t> care </a:t>
            </a:r>
            <a:r>
              <a:rPr lang="en-US" dirty="0" err="1"/>
              <a:t>să</a:t>
            </a:r>
            <a:r>
              <a:rPr lang="en-US" dirty="0"/>
              <a:t> fie </a:t>
            </a:r>
            <a:r>
              <a:rPr lang="en-US" dirty="0" err="1"/>
              <a:t>cunoscute</a:t>
            </a:r>
            <a:r>
              <a:rPr lang="en-US" dirty="0"/>
              <a:t> </a:t>
            </a:r>
            <a:r>
              <a:rPr lang="en-US" dirty="0" err="1"/>
              <a:t>şi</a:t>
            </a:r>
            <a:r>
              <a:rPr lang="en-US" dirty="0"/>
              <a:t> de </a:t>
            </a:r>
            <a:r>
              <a:rPr lang="en-US" dirty="0" err="1"/>
              <a:t>către</a:t>
            </a:r>
            <a:r>
              <a:rPr lang="en-US" dirty="0"/>
              <a:t> </a:t>
            </a:r>
            <a:r>
              <a:rPr lang="en-US" dirty="0" err="1"/>
              <a:t>elevi</a:t>
            </a:r>
            <a:r>
              <a:rPr lang="en-US" dirty="0"/>
              <a:t> </a:t>
            </a:r>
            <a:r>
              <a:rPr lang="ro-RO" dirty="0" smtClean="0"/>
              <a:t>.</a:t>
            </a:r>
          </a:p>
          <a:p>
            <a:pPr algn="just"/>
            <a:r>
              <a:rPr lang="en-US" dirty="0" err="1"/>
              <a:t>Sarcinile</a:t>
            </a:r>
            <a:r>
              <a:rPr lang="en-US" dirty="0"/>
              <a:t> de </a:t>
            </a:r>
            <a:r>
              <a:rPr lang="en-US" dirty="0" err="1"/>
              <a:t>lucru</a:t>
            </a:r>
            <a:r>
              <a:rPr lang="en-US" dirty="0"/>
              <a:t> </a:t>
            </a:r>
            <a:r>
              <a:rPr lang="en-US" dirty="0" err="1"/>
              <a:t>trebuie</a:t>
            </a:r>
            <a:r>
              <a:rPr lang="en-US" dirty="0"/>
              <a:t> </a:t>
            </a:r>
            <a:r>
              <a:rPr lang="en-US" dirty="0" err="1"/>
              <a:t>să</a:t>
            </a:r>
            <a:r>
              <a:rPr lang="en-US" dirty="0"/>
              <a:t> </a:t>
            </a:r>
            <a:r>
              <a:rPr lang="en-US" dirty="0" err="1"/>
              <a:t>aibă</a:t>
            </a:r>
            <a:r>
              <a:rPr lang="en-US" dirty="0"/>
              <a:t> un </a:t>
            </a:r>
            <a:r>
              <a:rPr lang="en-US" dirty="0" err="1"/>
              <a:t>nivel</a:t>
            </a:r>
            <a:r>
              <a:rPr lang="en-US" dirty="0"/>
              <a:t> de </a:t>
            </a:r>
            <a:r>
              <a:rPr lang="en-US" dirty="0" err="1"/>
              <a:t>dificultate</a:t>
            </a:r>
            <a:r>
              <a:rPr lang="en-US" dirty="0"/>
              <a:t> gradual </a:t>
            </a:r>
            <a:r>
              <a:rPr lang="en-US" dirty="0" err="1"/>
              <a:t>pentru</a:t>
            </a:r>
            <a:r>
              <a:rPr lang="en-US" dirty="0"/>
              <a:t> a </a:t>
            </a:r>
            <a:r>
              <a:rPr lang="en-US" dirty="0" err="1"/>
              <a:t>putea</a:t>
            </a:r>
            <a:r>
              <a:rPr lang="en-US" dirty="0"/>
              <a:t> fi </a:t>
            </a:r>
            <a:r>
              <a:rPr lang="en-US" dirty="0" err="1"/>
              <a:t>depistate</a:t>
            </a:r>
            <a:r>
              <a:rPr lang="en-US" dirty="0"/>
              <a:t> </a:t>
            </a:r>
            <a:r>
              <a:rPr lang="en-US" dirty="0" err="1"/>
              <a:t>şi</a:t>
            </a:r>
            <a:r>
              <a:rPr lang="en-US" dirty="0"/>
              <a:t> remediate </a:t>
            </a:r>
            <a:r>
              <a:rPr lang="en-US" dirty="0" err="1"/>
              <a:t>lacunele</a:t>
            </a:r>
            <a:r>
              <a:rPr lang="en-US" dirty="0"/>
              <a:t> </a:t>
            </a:r>
            <a:r>
              <a:rPr lang="en-US" dirty="0" err="1"/>
              <a:t>în</a:t>
            </a:r>
            <a:r>
              <a:rPr lang="en-US" dirty="0"/>
              <a:t> </a:t>
            </a:r>
            <a:r>
              <a:rPr lang="en-US" dirty="0" err="1"/>
              <a:t>formarea</a:t>
            </a:r>
            <a:r>
              <a:rPr lang="en-US" dirty="0"/>
              <a:t>/</a:t>
            </a:r>
            <a:r>
              <a:rPr lang="en-US" dirty="0" err="1"/>
              <a:t>dezvoltarea</a:t>
            </a:r>
            <a:r>
              <a:rPr lang="en-US" dirty="0"/>
              <a:t> </a:t>
            </a:r>
            <a:r>
              <a:rPr lang="en-US" dirty="0" err="1"/>
              <a:t>competenţei</a:t>
            </a:r>
            <a:r>
              <a:rPr lang="en-US" dirty="0"/>
              <a:t> respective, cu </a:t>
            </a:r>
            <a:r>
              <a:rPr lang="en-US" dirty="0" err="1"/>
              <a:t>precizarea</a:t>
            </a:r>
            <a:r>
              <a:rPr lang="en-US" dirty="0"/>
              <a:t> </a:t>
            </a:r>
            <a:r>
              <a:rPr lang="en-US" dirty="0" err="1"/>
              <a:t>că</a:t>
            </a:r>
            <a:r>
              <a:rPr lang="en-US" dirty="0"/>
              <a:t> </a:t>
            </a:r>
            <a:r>
              <a:rPr lang="en-US" dirty="0" err="1"/>
              <a:t>pentru</a:t>
            </a:r>
            <a:r>
              <a:rPr lang="en-US" dirty="0"/>
              <a:t> </a:t>
            </a:r>
            <a:r>
              <a:rPr lang="en-US" dirty="0" err="1"/>
              <a:t>evaluarea</a:t>
            </a:r>
            <a:r>
              <a:rPr lang="en-US" dirty="0"/>
              <a:t> </a:t>
            </a:r>
            <a:r>
              <a:rPr lang="en-US" dirty="0" err="1"/>
              <a:t>unei</a:t>
            </a:r>
            <a:r>
              <a:rPr lang="en-US" dirty="0"/>
              <a:t> </a:t>
            </a:r>
            <a:r>
              <a:rPr lang="en-US" dirty="0" err="1"/>
              <a:t>competenţe</a:t>
            </a:r>
            <a:r>
              <a:rPr lang="en-US" dirty="0"/>
              <a:t> cu un </a:t>
            </a:r>
            <a:r>
              <a:rPr lang="en-US" i="1" dirty="0" err="1"/>
              <a:t>Istorie</a:t>
            </a:r>
            <a:r>
              <a:rPr lang="en-US" i="1" dirty="0"/>
              <a:t> – </a:t>
            </a:r>
            <a:r>
              <a:rPr lang="en-US" i="1" dirty="0" err="1"/>
              <a:t>clasele</a:t>
            </a:r>
            <a:r>
              <a:rPr lang="en-US" i="1" dirty="0"/>
              <a:t> a V-a – a VIII-a 20 </a:t>
            </a:r>
            <a:r>
              <a:rPr lang="en-US" dirty="0" err="1" smtClean="0"/>
              <a:t>nivel</a:t>
            </a:r>
            <a:r>
              <a:rPr lang="en-US" dirty="0" smtClean="0"/>
              <a:t> </a:t>
            </a:r>
            <a:r>
              <a:rPr lang="en-US" dirty="0" err="1"/>
              <a:t>cognitiv</a:t>
            </a:r>
            <a:r>
              <a:rPr lang="en-US" dirty="0"/>
              <a:t> </a:t>
            </a:r>
            <a:r>
              <a:rPr lang="en-US" dirty="0" err="1"/>
              <a:t>ridicat</a:t>
            </a:r>
            <a:r>
              <a:rPr lang="en-US" dirty="0"/>
              <a:t> (de </a:t>
            </a:r>
            <a:r>
              <a:rPr lang="en-US" dirty="0" err="1"/>
              <a:t>exemplu</a:t>
            </a:r>
            <a:r>
              <a:rPr lang="en-US" dirty="0"/>
              <a:t>: </a:t>
            </a:r>
            <a:r>
              <a:rPr lang="en-US" i="1" dirty="0" err="1"/>
              <a:t>analizaţi</a:t>
            </a:r>
            <a:r>
              <a:rPr lang="en-US" dirty="0"/>
              <a:t>) </a:t>
            </a:r>
            <a:r>
              <a:rPr lang="en-US" dirty="0" err="1"/>
              <a:t>este</a:t>
            </a:r>
            <a:r>
              <a:rPr lang="en-US" dirty="0"/>
              <a:t> </a:t>
            </a:r>
            <a:r>
              <a:rPr lang="en-US" dirty="0" err="1"/>
              <a:t>necesară</a:t>
            </a:r>
            <a:r>
              <a:rPr lang="en-US" dirty="0"/>
              <a:t> </a:t>
            </a:r>
            <a:r>
              <a:rPr lang="en-US" dirty="0" err="1"/>
              <a:t>şi</a:t>
            </a:r>
            <a:r>
              <a:rPr lang="en-US" dirty="0"/>
              <a:t> </a:t>
            </a:r>
            <a:r>
              <a:rPr lang="en-US" dirty="0" err="1"/>
              <a:t>formularea</a:t>
            </a:r>
            <a:r>
              <a:rPr lang="en-US" dirty="0"/>
              <a:t> </a:t>
            </a:r>
            <a:r>
              <a:rPr lang="en-US" dirty="0" err="1"/>
              <a:t>unor</a:t>
            </a:r>
            <a:r>
              <a:rPr lang="en-US" dirty="0"/>
              <a:t> </a:t>
            </a:r>
            <a:r>
              <a:rPr lang="en-US" dirty="0" err="1"/>
              <a:t>cerinţe</a:t>
            </a:r>
            <a:r>
              <a:rPr lang="en-US" dirty="0"/>
              <a:t> </a:t>
            </a:r>
            <a:r>
              <a:rPr lang="en-US" dirty="0" err="1"/>
              <a:t>specifice</a:t>
            </a:r>
            <a:r>
              <a:rPr lang="en-US" dirty="0"/>
              <a:t> </a:t>
            </a:r>
            <a:r>
              <a:rPr lang="en-US" dirty="0" err="1"/>
              <a:t>celorlalte</a:t>
            </a:r>
            <a:r>
              <a:rPr lang="en-US" dirty="0"/>
              <a:t> </a:t>
            </a:r>
            <a:r>
              <a:rPr lang="en-US" dirty="0" err="1"/>
              <a:t>niveluri</a:t>
            </a:r>
            <a:r>
              <a:rPr lang="en-US" dirty="0"/>
              <a:t> cognitive </a:t>
            </a:r>
            <a:r>
              <a:rPr lang="en-US" dirty="0" err="1"/>
              <a:t>inferioare</a:t>
            </a:r>
            <a:r>
              <a:rPr lang="en-US" dirty="0"/>
              <a:t> (de </a:t>
            </a:r>
            <a:r>
              <a:rPr lang="en-US" dirty="0" err="1"/>
              <a:t>exemplu</a:t>
            </a:r>
            <a:r>
              <a:rPr lang="en-US" dirty="0"/>
              <a:t>: </a:t>
            </a:r>
            <a:r>
              <a:rPr lang="en-US" i="1" dirty="0" err="1"/>
              <a:t>precizaţi</a:t>
            </a:r>
            <a:r>
              <a:rPr lang="en-US" i="1" dirty="0"/>
              <a:t>, </a:t>
            </a:r>
            <a:r>
              <a:rPr lang="en-US" i="1" dirty="0" err="1"/>
              <a:t>stabiliţi</a:t>
            </a:r>
            <a:r>
              <a:rPr lang="en-US" i="1" dirty="0"/>
              <a:t> o </a:t>
            </a:r>
            <a:r>
              <a:rPr lang="en-US" i="1" dirty="0" err="1"/>
              <a:t>asemănare</a:t>
            </a:r>
            <a:r>
              <a:rPr lang="en-US" i="1" dirty="0"/>
              <a:t>/</a:t>
            </a:r>
            <a:r>
              <a:rPr lang="en-US" i="1" dirty="0" err="1"/>
              <a:t>deosebire</a:t>
            </a:r>
            <a:r>
              <a:rPr lang="en-US" i="1" dirty="0"/>
              <a:t>, </a:t>
            </a:r>
            <a:r>
              <a:rPr lang="en-US" i="1" dirty="0" err="1"/>
              <a:t>prezentaţi</a:t>
            </a:r>
            <a:r>
              <a:rPr lang="en-US" dirty="0"/>
              <a:t>) </a:t>
            </a:r>
            <a:endParaRPr lang="ro-RO" dirty="0"/>
          </a:p>
          <a:p>
            <a:pPr algn="just"/>
            <a:r>
              <a:rPr lang="ro-RO" dirty="0" smtClean="0"/>
              <a:t>Evalaurea să fie transparentă și obiectivă.</a:t>
            </a:r>
            <a:endParaRPr lang="en-US" dirty="0"/>
          </a:p>
        </p:txBody>
      </p:sp>
    </p:spTree>
    <p:extLst>
      <p:ext uri="{BB962C8B-B14F-4D97-AF65-F5344CB8AC3E}">
        <p14:creationId xmlns:p14="http://schemas.microsoft.com/office/powerpoint/2010/main" xmlns="" val="67775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          </a:t>
            </a:r>
            <a:r>
              <a:rPr lang="en-US" dirty="0" smtClean="0"/>
              <a:t>INSTRUIRE </a:t>
            </a:r>
            <a:r>
              <a:rPr lang="en-US" dirty="0"/>
              <a:t>CLASA A V_A</a:t>
            </a: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v"/>
            </a:pPr>
            <a:r>
              <a:rPr lang="ro-RO" dirty="0" smtClean="0"/>
              <a:t>În urma lecturii personalizate a programei se realizează proiectarea didactică care presupune macro proiectarea adică planificarea calendaristică și microproeictarea, adică proiectarea unităților de învățare și a proiectelor de lecții.</a:t>
            </a:r>
          </a:p>
          <a:p>
            <a:pPr algn="just">
              <a:buFont typeface="Wingdings" panose="05000000000000000000" pitchFamily="2" charset="2"/>
              <a:buChar char="v"/>
            </a:pPr>
            <a:r>
              <a:rPr lang="ro-RO" dirty="0" smtClean="0"/>
              <a:t>Planificarea calendaristică trebuie să țină seama de faptul că disciplina istorie are două ore pe săptămână la această clasă și că a fost astfel construită în așa fel încât, în conformiate cu Legea educației nr. 1/2011,  profesorul să aibă 25% din ore la dispoziția sa. Acest raport precizat mai sus(75 ore predare învățare cu 25% ore la dispoziția profesorului trebuie să se revadă în planificarea calendaristică).</a:t>
            </a:r>
          </a:p>
          <a:p>
            <a:pPr algn="just">
              <a:buFont typeface="Wingdings" panose="05000000000000000000" pitchFamily="2" charset="2"/>
              <a:buChar char="v"/>
            </a:pPr>
            <a:r>
              <a:rPr lang="ro-RO" dirty="0" smtClean="0"/>
              <a:t>În consecință, profesorul este responsabil pentru felul în care </a:t>
            </a:r>
            <a:r>
              <a:rPr lang="ro-RO" dirty="0"/>
              <a:t>a</a:t>
            </a:r>
            <a:r>
              <a:rPr lang="en-US" dirty="0" err="1" smtClean="0"/>
              <a:t>loca</a:t>
            </a:r>
            <a:r>
              <a:rPr lang="ro-RO" dirty="0" smtClean="0"/>
              <a:t>că</a:t>
            </a:r>
            <a:r>
              <a:rPr lang="en-US" dirty="0" smtClean="0"/>
              <a:t> </a:t>
            </a:r>
            <a:r>
              <a:rPr lang="en-US" dirty="0" err="1" smtClean="0"/>
              <a:t>timpul</a:t>
            </a:r>
            <a:r>
              <a:rPr lang="en-US" dirty="0" smtClean="0"/>
              <a:t> </a:t>
            </a:r>
            <a:r>
              <a:rPr lang="en-US" dirty="0" err="1"/>
              <a:t>necesar</a:t>
            </a:r>
            <a:r>
              <a:rPr lang="en-US" dirty="0"/>
              <a:t> </a:t>
            </a:r>
            <a:r>
              <a:rPr lang="en-US" dirty="0" err="1"/>
              <a:t>pentru</a:t>
            </a:r>
            <a:r>
              <a:rPr lang="en-US" dirty="0"/>
              <a:t> </a:t>
            </a:r>
            <a:r>
              <a:rPr lang="en-US" dirty="0" err="1"/>
              <a:t>parcurgerea</a:t>
            </a:r>
            <a:r>
              <a:rPr lang="en-US" dirty="0"/>
              <a:t> </a:t>
            </a:r>
            <a:r>
              <a:rPr lang="en-US" dirty="0" err="1"/>
              <a:t>fiecărei</a:t>
            </a:r>
            <a:r>
              <a:rPr lang="en-US" dirty="0"/>
              <a:t> </a:t>
            </a:r>
            <a:r>
              <a:rPr lang="en-US" dirty="0" err="1"/>
              <a:t>unităţii</a:t>
            </a:r>
            <a:r>
              <a:rPr lang="en-US" dirty="0"/>
              <a:t> de </a:t>
            </a:r>
            <a:r>
              <a:rPr lang="en-US" dirty="0" err="1"/>
              <a:t>învăţare</a:t>
            </a:r>
            <a:endParaRPr lang="en-US" dirty="0"/>
          </a:p>
          <a:p>
            <a:pPr algn="just">
              <a:buFont typeface="Wingdings" panose="05000000000000000000" pitchFamily="2" charset="2"/>
              <a:buChar char="v"/>
            </a:pPr>
            <a:endParaRPr lang="en-US" dirty="0"/>
          </a:p>
        </p:txBody>
      </p:sp>
    </p:spTree>
    <p:extLst>
      <p:ext uri="{BB962C8B-B14F-4D97-AF65-F5344CB8AC3E}">
        <p14:creationId xmlns:p14="http://schemas.microsoft.com/office/powerpoint/2010/main" xmlns="" val="978848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           </a:t>
            </a:r>
            <a:r>
              <a:rPr lang="en-US" dirty="0" smtClean="0"/>
              <a:t>INSTRUIRE </a:t>
            </a:r>
            <a:r>
              <a:rPr lang="en-US" dirty="0"/>
              <a:t>CLASA A V_A</a:t>
            </a:r>
          </a:p>
        </p:txBody>
      </p:sp>
      <p:sp>
        <p:nvSpPr>
          <p:cNvPr id="3" name="Content Placeholder 2"/>
          <p:cNvSpPr>
            <a:spLocks noGrp="1"/>
          </p:cNvSpPr>
          <p:nvPr>
            <p:ph idx="1"/>
          </p:nvPr>
        </p:nvSpPr>
        <p:spPr>
          <a:xfrm>
            <a:off x="680321" y="2222004"/>
            <a:ext cx="9613861" cy="3599316"/>
          </a:xfrm>
        </p:spPr>
        <p:txBody>
          <a:bodyPr/>
          <a:lstStyle/>
          <a:p>
            <a:pPr algn="just">
              <a:buFont typeface="Wingdings" panose="05000000000000000000" pitchFamily="2" charset="2"/>
              <a:buChar char="v"/>
            </a:pPr>
            <a:r>
              <a:rPr lang="ro-RO" dirty="0" smtClean="0"/>
              <a:t>În ceea ce privește planificarea calendaristică ea respectă rubricația cunoscută și anume:</a:t>
            </a:r>
          </a:p>
          <a:p>
            <a:pPr algn="just">
              <a:buFont typeface="Wingdings" panose="05000000000000000000" pitchFamily="2" charset="2"/>
              <a:buChar char="v"/>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390111468"/>
              </p:ext>
            </p:extLst>
          </p:nvPr>
        </p:nvGraphicFramePr>
        <p:xfrm>
          <a:off x="1223890" y="3193367"/>
          <a:ext cx="9791114" cy="1656590"/>
        </p:xfrm>
        <a:graphic>
          <a:graphicData uri="http://schemas.openxmlformats.org/drawingml/2006/table">
            <a:tbl>
              <a:tblPr firstRow="1" firstCol="1" lastRow="1" lastCol="1" bandRow="1" bandCol="1">
                <a:tableStyleId>{5C22544A-7EE6-4342-B048-85BDC9FD1C3A}</a:tableStyleId>
              </a:tblPr>
              <a:tblGrid>
                <a:gridCol w="1626741"/>
                <a:gridCol w="1673772"/>
                <a:gridCol w="1741256"/>
                <a:gridCol w="1574595"/>
                <a:gridCol w="1726941"/>
                <a:gridCol w="1447809"/>
              </a:tblGrid>
              <a:tr h="1113499">
                <a:tc>
                  <a:txBody>
                    <a:bodyPr/>
                    <a:lstStyle/>
                    <a:p>
                      <a:pPr marL="0" marR="0" algn="ctr">
                        <a:lnSpc>
                          <a:spcPct val="106000"/>
                        </a:lnSpc>
                        <a:spcBef>
                          <a:spcPts val="0"/>
                        </a:spcBef>
                        <a:spcAft>
                          <a:spcPts val="800"/>
                        </a:spcAft>
                      </a:pPr>
                      <a:r>
                        <a:rPr lang="en-US" sz="2000" dirty="0" err="1">
                          <a:effectLst/>
                        </a:rPr>
                        <a:t>Unitatea</a:t>
                      </a:r>
                      <a:r>
                        <a:rPr lang="en-US" sz="2000" dirty="0">
                          <a:effectLst/>
                        </a:rPr>
                        <a:t> de </a:t>
                      </a:r>
                      <a:r>
                        <a:rPr lang="en-US" sz="2000" dirty="0" err="1">
                          <a:effectLst/>
                        </a:rPr>
                        <a:t>învăţare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en-US" sz="2000" dirty="0" err="1">
                          <a:effectLst/>
                        </a:rPr>
                        <a:t>Competențe</a:t>
                      </a:r>
                      <a:r>
                        <a:rPr lang="en-US" sz="2000" dirty="0">
                          <a:effectLst/>
                        </a:rPr>
                        <a:t> </a:t>
                      </a:r>
                      <a:r>
                        <a:rPr lang="en-US" sz="2000" dirty="0" err="1">
                          <a:effectLst/>
                        </a:rPr>
                        <a:t>specifice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en-US" sz="2000" dirty="0" err="1">
                          <a:effectLst/>
                        </a:rPr>
                        <a:t>Conţinuturi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en-US" sz="2000" dirty="0" err="1">
                          <a:effectLst/>
                        </a:rPr>
                        <a:t>Număr</a:t>
                      </a:r>
                      <a:r>
                        <a:rPr lang="en-US" sz="2000" dirty="0">
                          <a:effectLst/>
                        </a:rPr>
                        <a:t> ore </a:t>
                      </a:r>
                      <a:r>
                        <a:rPr lang="en-US" sz="2000" dirty="0" err="1">
                          <a:effectLst/>
                        </a:rPr>
                        <a:t>alocate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en-US" sz="2000" dirty="0" err="1">
                          <a:effectLst/>
                        </a:rPr>
                        <a:t>Săptămâna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en-US" sz="2000" dirty="0" err="1">
                          <a:effectLst/>
                        </a:rPr>
                        <a:t>Observaţii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3091">
                <a:tc>
                  <a:txBody>
                    <a:bodyPr/>
                    <a:lstStyle/>
                    <a:p>
                      <a:pPr marL="0" marR="0" algn="just">
                        <a:lnSpc>
                          <a:spcPct val="106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rot="20081888">
            <a:off x="2447925" y="4334558"/>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152578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INSTRUIRE CLASA A V_A</a:t>
            </a:r>
          </a:p>
        </p:txBody>
      </p:sp>
      <p:sp>
        <p:nvSpPr>
          <p:cNvPr id="3" name="Content Placeholder 2"/>
          <p:cNvSpPr>
            <a:spLocks noGrp="1"/>
          </p:cNvSpPr>
          <p:nvPr>
            <p:ph idx="1"/>
          </p:nvPr>
        </p:nvSpPr>
        <p:spPr>
          <a:xfrm>
            <a:off x="680321" y="2336873"/>
            <a:ext cx="10165870" cy="3599316"/>
          </a:xfrm>
        </p:spPr>
        <p:txBody>
          <a:bodyPr>
            <a:normAutofit/>
          </a:bodyPr>
          <a:lstStyle/>
          <a:p>
            <a:r>
              <a:rPr lang="ro-RO" dirty="0" smtClean="0"/>
              <a:t>Pentru proiectarea unității de învățare respectăm rubricația:</a:t>
            </a:r>
          </a:p>
          <a:p>
            <a:r>
              <a:rPr lang="ro-RO" sz="2000" dirty="0" smtClean="0"/>
              <a:t>Unitatea de învățare/nr.ore</a:t>
            </a:r>
          </a:p>
          <a:p>
            <a:endParaRPr lang="ro-RO" dirty="0"/>
          </a:p>
          <a:p>
            <a:endParaRPr lang="ro-RO" dirty="0" smtClean="0"/>
          </a:p>
          <a:p>
            <a:endParaRPr lang="ro-RO" dirty="0" smtClean="0"/>
          </a:p>
          <a:p>
            <a:endParaRPr lang="ro-RO" dirty="0" smtClean="0"/>
          </a:p>
          <a:p>
            <a:r>
              <a:rPr lang="ro-RO" sz="1400" dirty="0" smtClean="0"/>
              <a:t>Proiectarea lecțiilor se va face doar pentru categpriile de cadre didactice  debutante, dar având în vedere că avem programă nouă noi recomandăm realizarea de proiecte didactice de  lecţie  pentru toate cadrele didactice în așa fel încât  să fie eliminată posibilitatea predării la întâmplare, fără sistematizare,  </a:t>
            </a:r>
            <a:r>
              <a:rPr lang="ro-RO" sz="1400" dirty="0"/>
              <a:t>cu </a:t>
            </a:r>
            <a:r>
              <a:rPr lang="ro-RO" sz="1400" dirty="0" smtClean="0"/>
              <a:t>lacune sau mai grav cu greșeli.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972632875"/>
              </p:ext>
            </p:extLst>
          </p:nvPr>
        </p:nvGraphicFramePr>
        <p:xfrm>
          <a:off x="1139484" y="3321890"/>
          <a:ext cx="9340946" cy="1461125"/>
        </p:xfrm>
        <a:graphic>
          <a:graphicData uri="http://schemas.openxmlformats.org/drawingml/2006/table">
            <a:tbl>
              <a:tblPr firstRow="1" firstCol="1" lastRow="1" lastCol="1" bandRow="1" bandCol="1">
                <a:tableStyleId>{5C22544A-7EE6-4342-B048-85BDC9FD1C3A}</a:tableStyleId>
              </a:tblPr>
              <a:tblGrid>
                <a:gridCol w="1881650"/>
                <a:gridCol w="1898233"/>
                <a:gridCol w="1851411"/>
                <a:gridCol w="1851411"/>
                <a:gridCol w="1858241"/>
              </a:tblGrid>
              <a:tr h="705403">
                <a:tc>
                  <a:txBody>
                    <a:bodyPr/>
                    <a:lstStyle/>
                    <a:p>
                      <a:pPr marL="0" marR="0" algn="ctr">
                        <a:lnSpc>
                          <a:spcPct val="106000"/>
                        </a:lnSpc>
                        <a:spcBef>
                          <a:spcPts val="0"/>
                        </a:spcBef>
                        <a:spcAft>
                          <a:spcPts val="800"/>
                        </a:spcAft>
                      </a:pPr>
                      <a:r>
                        <a:rPr lang="it-IT" sz="1600" dirty="0">
                          <a:effectLst/>
                        </a:rPr>
                        <a:t>Conţinuturi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it-IT" sz="1600" dirty="0">
                          <a:effectLst/>
                        </a:rPr>
                        <a:t>Competențe specifice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it-IT" sz="1600" dirty="0">
                          <a:effectLst/>
                        </a:rPr>
                        <a:t>Activităţi de învăţare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it-IT" sz="1600" dirty="0">
                          <a:effectLst/>
                        </a:rPr>
                        <a:t>Resurse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800"/>
                        </a:spcAft>
                      </a:pPr>
                      <a:r>
                        <a:rPr lang="it-IT" sz="1600" dirty="0">
                          <a:effectLst/>
                        </a:rPr>
                        <a:t>Evaluare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5722">
                <a:tc>
                  <a:txBody>
                    <a:bodyPr/>
                    <a:lstStyle/>
                    <a:p>
                      <a:pPr marL="0" marR="0" algn="just">
                        <a:lnSpc>
                          <a:spcPct val="106000"/>
                        </a:lnSpc>
                        <a:spcBef>
                          <a:spcPts val="0"/>
                        </a:spcBef>
                        <a:spcAft>
                          <a:spcPts val="800"/>
                        </a:spcAft>
                      </a:pPr>
                      <a:r>
                        <a:rPr lang="it-IT"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it-IT"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it-IT"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it-IT"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6000"/>
                        </a:lnSpc>
                        <a:spcBef>
                          <a:spcPts val="0"/>
                        </a:spcBef>
                        <a:spcAft>
                          <a:spcPts val="800"/>
                        </a:spcAft>
                      </a:pPr>
                      <a:r>
                        <a:rPr lang="it-IT"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38311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              </a:t>
            </a:r>
            <a:r>
              <a:rPr lang="en-US" dirty="0" smtClean="0"/>
              <a:t>INSTRUIRE </a:t>
            </a:r>
            <a:r>
              <a:rPr lang="en-US" dirty="0"/>
              <a:t>CLASA A V_A</a:t>
            </a:r>
          </a:p>
        </p:txBody>
      </p:sp>
      <p:sp>
        <p:nvSpPr>
          <p:cNvPr id="3" name="Content Placeholder 2"/>
          <p:cNvSpPr>
            <a:spLocks noGrp="1"/>
          </p:cNvSpPr>
          <p:nvPr>
            <p:ph idx="1"/>
          </p:nvPr>
        </p:nvSpPr>
        <p:spPr>
          <a:xfrm>
            <a:off x="680321" y="2336873"/>
            <a:ext cx="9613861" cy="4076806"/>
          </a:xfrm>
        </p:spPr>
        <p:txBody>
          <a:bodyPr>
            <a:normAutofit fontScale="40000" lnSpcReduction="20000"/>
          </a:bodyPr>
          <a:lstStyle/>
          <a:p>
            <a:r>
              <a:rPr lang="ro-RO" sz="4000" dirty="0" smtClean="0"/>
              <a:t>Iată câteva modele din  resursele propuse elevilor pentru clasa  a V-a și care vor fi date acestora la acest început de an:</a:t>
            </a:r>
          </a:p>
          <a:p>
            <a:r>
              <a:rPr lang="ro-RO" sz="4000" b="1" dirty="0" smtClean="0"/>
              <a:t>Istorie.PDF anexa.</a:t>
            </a:r>
          </a:p>
          <a:p>
            <a:r>
              <a:rPr lang="ro-RO" sz="4000" b="1" dirty="0" smtClean="0"/>
              <a:t>Structura unei astfel de resurse este:</a:t>
            </a:r>
          </a:p>
          <a:p>
            <a:pPr lvl="0"/>
            <a:r>
              <a:rPr lang="ro-RO" sz="4000" b="1" dirty="0" smtClean="0"/>
              <a:t>Resursa (text </a:t>
            </a:r>
            <a:r>
              <a:rPr lang="ro-RO" sz="4000" b="1" dirty="0"/>
              <a:t>de </a:t>
            </a:r>
            <a:r>
              <a:rPr lang="ro-RO" sz="4000" b="1" dirty="0" smtClean="0"/>
              <a:t>autor)</a:t>
            </a:r>
            <a:endParaRPr lang="en-US" sz="4000" b="1" dirty="0"/>
          </a:p>
          <a:p>
            <a:pPr lvl="0"/>
            <a:r>
              <a:rPr lang="ro-RO" sz="4000" b="1" dirty="0"/>
              <a:t>Dicţionar </a:t>
            </a:r>
            <a:endParaRPr lang="ro-RO" sz="4000" b="1" dirty="0" smtClean="0"/>
          </a:p>
          <a:p>
            <a:pPr lvl="0"/>
            <a:r>
              <a:rPr lang="ro-RO" sz="4000" b="1" dirty="0" smtClean="0"/>
              <a:t>Friză cronologică </a:t>
            </a:r>
            <a:endParaRPr lang="en-US" sz="4000" b="1" dirty="0"/>
          </a:p>
          <a:p>
            <a:pPr lvl="0"/>
            <a:r>
              <a:rPr lang="ro-RO" sz="4000" b="1" dirty="0" smtClean="0"/>
              <a:t>Surse </a:t>
            </a:r>
            <a:r>
              <a:rPr lang="ro-RO" sz="4000" b="1" dirty="0"/>
              <a:t>istorice (scrise, vizuale)</a:t>
            </a:r>
            <a:endParaRPr lang="en-US" sz="4000" b="1" dirty="0"/>
          </a:p>
          <a:p>
            <a:pPr lvl="0"/>
            <a:r>
              <a:rPr lang="ro-RO" sz="4000" b="1" dirty="0"/>
              <a:t>Activităţi de învăţare asociate surselor istorice sau textului de autor</a:t>
            </a:r>
            <a:endParaRPr lang="en-US" sz="4000" b="1" dirty="0"/>
          </a:p>
          <a:p>
            <a:pPr lvl="0"/>
            <a:r>
              <a:rPr lang="ro-RO" sz="4000" b="1" dirty="0"/>
              <a:t>Harta (i se pot asocia activităţi de învăţare)</a:t>
            </a:r>
            <a:endParaRPr lang="en-US" sz="4000" b="1" dirty="0"/>
          </a:p>
          <a:p>
            <a:pPr lvl="0"/>
            <a:r>
              <a:rPr lang="ro-RO" sz="4000" b="1" dirty="0" smtClean="0"/>
              <a:t>Evaluare ( Exerciții)</a:t>
            </a:r>
            <a:endParaRPr lang="en-US" sz="4000" b="1" dirty="0"/>
          </a:p>
          <a:p>
            <a:pPr lvl="0"/>
            <a:r>
              <a:rPr lang="ro-RO" sz="4000" b="1" dirty="0" smtClean="0"/>
              <a:t>Cronologie </a:t>
            </a:r>
            <a:r>
              <a:rPr lang="ro-RO" sz="4000" b="1" dirty="0"/>
              <a:t>(dacă e cazul)</a:t>
            </a:r>
            <a:endParaRPr lang="en-US" sz="4000" b="1" dirty="0"/>
          </a:p>
          <a:p>
            <a:r>
              <a:rPr lang="en-GB" sz="4000" b="1" dirty="0"/>
              <a:t>Nu </a:t>
            </a:r>
            <a:r>
              <a:rPr lang="en-GB" sz="4000" b="1" dirty="0" err="1"/>
              <a:t>toate</a:t>
            </a:r>
            <a:r>
              <a:rPr lang="en-GB" sz="4000" b="1" dirty="0"/>
              <a:t> </a:t>
            </a:r>
            <a:r>
              <a:rPr lang="en-GB" sz="4000" b="1" dirty="0" err="1"/>
              <a:t>elementele</a:t>
            </a:r>
            <a:r>
              <a:rPr lang="en-GB" sz="4000" b="1" dirty="0"/>
              <a:t> </a:t>
            </a:r>
            <a:r>
              <a:rPr lang="en-GB" sz="4000" b="1" dirty="0" err="1"/>
              <a:t>propuse</a:t>
            </a:r>
            <a:r>
              <a:rPr lang="en-GB" sz="4000" b="1" dirty="0"/>
              <a:t> </a:t>
            </a:r>
            <a:r>
              <a:rPr lang="en-GB" sz="4000" b="1" dirty="0" err="1"/>
              <a:t>în</a:t>
            </a:r>
            <a:r>
              <a:rPr lang="en-GB" sz="4000" b="1" dirty="0"/>
              <a:t> </a:t>
            </a:r>
            <a:r>
              <a:rPr lang="en-GB" sz="4000" b="1" dirty="0" err="1"/>
              <a:t>structura</a:t>
            </a:r>
            <a:r>
              <a:rPr lang="en-GB" sz="4000" b="1" dirty="0"/>
              <a:t> </a:t>
            </a:r>
            <a:r>
              <a:rPr lang="en-GB" sz="4000" b="1" dirty="0" err="1"/>
              <a:t>unei</a:t>
            </a:r>
            <a:r>
              <a:rPr lang="en-GB" sz="4000" b="1" dirty="0"/>
              <a:t> </a:t>
            </a:r>
            <a:r>
              <a:rPr lang="en-GB" sz="4000" b="1" dirty="0" err="1"/>
              <a:t>lecţii</a:t>
            </a:r>
            <a:r>
              <a:rPr lang="en-GB" sz="4000" b="1" dirty="0"/>
              <a:t> pot face parte din </a:t>
            </a:r>
            <a:r>
              <a:rPr lang="en-GB" sz="4000" b="1" dirty="0" err="1"/>
              <a:t>orice</a:t>
            </a:r>
            <a:r>
              <a:rPr lang="en-GB" sz="4000" b="1" dirty="0"/>
              <a:t> </a:t>
            </a:r>
            <a:r>
              <a:rPr lang="en-GB" sz="4000" b="1" dirty="0" err="1"/>
              <a:t>lecţie</a:t>
            </a:r>
            <a:endParaRPr lang="ro-RO" sz="4000" b="1" dirty="0" smtClean="0"/>
          </a:p>
          <a:p>
            <a:r>
              <a:rPr lang="ro-RO" sz="4000" b="1" dirty="0" smtClean="0"/>
              <a:t> </a:t>
            </a:r>
            <a:endParaRPr lang="en-US" sz="4000" b="1" dirty="0"/>
          </a:p>
        </p:txBody>
      </p:sp>
    </p:spTree>
    <p:extLst>
      <p:ext uri="{BB962C8B-B14F-4D97-AF65-F5344CB8AC3E}">
        <p14:creationId xmlns:p14="http://schemas.microsoft.com/office/powerpoint/2010/main" xmlns="" val="252352192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164</TotalTime>
  <Words>845</Words>
  <Application>Microsoft Office PowerPoint</Application>
  <PresentationFormat>Particularizare</PresentationFormat>
  <Paragraphs>78</Paragraphs>
  <Slides>9</Slides>
  <Notes>0</Notes>
  <HiddenSlides>0</HiddenSlides>
  <MMClips>0</MMClips>
  <ScaleCrop>false</ScaleCrop>
  <HeadingPairs>
    <vt:vector size="4" baseType="variant">
      <vt:variant>
        <vt:lpstr>Temă</vt:lpstr>
      </vt:variant>
      <vt:variant>
        <vt:i4>1</vt:i4>
      </vt:variant>
      <vt:variant>
        <vt:lpstr>Titluri diapozitive</vt:lpstr>
      </vt:variant>
      <vt:variant>
        <vt:i4>9</vt:i4>
      </vt:variant>
    </vt:vector>
  </HeadingPairs>
  <TitlesOfParts>
    <vt:vector size="10" baseType="lpstr">
      <vt:lpstr>Berlin</vt:lpstr>
      <vt:lpstr>INSTRUIRE CLASA A V_A</vt:lpstr>
      <vt:lpstr>           INSTRUIRE CLASA A V_A</vt:lpstr>
      <vt:lpstr>           INSTRUIRE CLASA A V_A</vt:lpstr>
      <vt:lpstr>                INSTRUIRE CLASA A V_A</vt:lpstr>
      <vt:lpstr>             INSTRUIRE CLASA A V_A</vt:lpstr>
      <vt:lpstr>          INSTRUIRE CLASA A V_A</vt:lpstr>
      <vt:lpstr>           INSTRUIRE CLASA A V_A</vt:lpstr>
      <vt:lpstr>INSTRUIRE CLASA A V_A</vt:lpstr>
      <vt:lpstr>              INSTRUIRE CLASA A V_A</vt:lpstr>
    </vt:vector>
  </TitlesOfParts>
  <Company>rg-adguard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INSTRUIRE CLASA A V_A</dc:title>
  <dc:creator>Admin</dc:creator>
  <cp:lastModifiedBy>Traian</cp:lastModifiedBy>
  <cp:revision>24</cp:revision>
  <dcterms:created xsi:type="dcterms:W3CDTF">2017-09-03T09:19:46Z</dcterms:created>
  <dcterms:modified xsi:type="dcterms:W3CDTF">2017-10-20T09:43:36Z</dcterms:modified>
</cp:coreProperties>
</file>