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63" r:id="rId5"/>
    <p:sldId id="264" r:id="rId6"/>
    <p:sldId id="259" r:id="rId7"/>
    <p:sldId id="260" r:id="rId8"/>
    <p:sldId id="261" r:id="rId9"/>
    <p:sldId id="262"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horzBarState="maximized">
    <p:restoredLeft sz="15044" autoAdjust="0"/>
    <p:restoredTop sz="94660"/>
  </p:normalViewPr>
  <p:slideViewPr>
    <p:cSldViewPr snapToGrid="0">
      <p:cViewPr varScale="1">
        <p:scale>
          <a:sx n="81" d="100"/>
          <a:sy n="81" d="100"/>
        </p:scale>
        <p:origin x="-78" y="-690"/>
      </p:cViewPr>
      <p:guideLst>
        <p:guide orient="horz" pos="2160"/>
        <p:guide pos="384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1" y="4242851"/>
            <a:ext cx="8968084" cy="275942"/>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xmlns="" val="0"/>
              </a:ext>
            </a:extLst>
          </a:blip>
          <a:stretch>
            <a:fillRect/>
          </a:stretch>
        </p:blipFill>
        <p:spPr>
          <a:xfrm>
            <a:off x="9111716" y="4243845"/>
            <a:ext cx="3077108" cy="276940"/>
          </a:xfrm>
          <a:prstGeom prst="rect">
            <a:avLst/>
          </a:prstGeom>
        </p:spPr>
      </p:pic>
      <p:sp>
        <p:nvSpPr>
          <p:cNvPr id="9" name="Rectangle 8"/>
          <p:cNvSpPr/>
          <p:nvPr/>
        </p:nvSpPr>
        <p:spPr bwMode="ltGray">
          <a:xfrm>
            <a:off x="0" y="2590078"/>
            <a:ext cx="8968085"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9111715" y="2590078"/>
            <a:ext cx="3077109"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80322" y="2733709"/>
            <a:ext cx="8144134" cy="1373070"/>
          </a:xfrm>
        </p:spPr>
        <p:txBody>
          <a:bodyPr anchor="b">
            <a:noAutofit/>
          </a:bodyPr>
          <a:lstStyle>
            <a:lvl1pPr algn="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680322" y="4394039"/>
            <a:ext cx="8144134" cy="1117687"/>
          </a:xfrm>
        </p:spPr>
        <p:txBody>
          <a:bodyPr>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78ABE3C1-DBE1-495D-B57B-2849774B866A}" type="datetimeFigureOut">
              <a:rPr lang="en-US" dirty="0"/>
              <a:pPr/>
              <a:t>10/20/2017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9255346" y="2750337"/>
            <a:ext cx="1171888" cy="1356442"/>
          </a:xfrm>
        </p:spPr>
        <p:txBody>
          <a:bodyPr/>
          <a:lstStyle/>
          <a:p>
            <a:fld id="{6D22F896-40B5-4ADD-8801-0D06FADFA09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xmlns=""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4711616"/>
            <a:ext cx="9613859" cy="453051"/>
          </a:xfrm>
        </p:spPr>
        <p:txBody>
          <a:bodyPr anchor="b">
            <a:normAutofit/>
          </a:bodyPr>
          <a:lstStyle>
            <a:lvl1pPr>
              <a:defRPr sz="24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80322" y="609597"/>
            <a:ext cx="9613859" cy="3589575"/>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80319" y="5169583"/>
            <a:ext cx="9613862" cy="62297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46C117F-5CCF-4837-BE5F-2B92066CAFAF}" type="datetimeFigureOut">
              <a:rPr lang="en-US" dirty="0"/>
              <a:pPr/>
              <a:t>10/20/2017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309"/>
            <a:ext cx="1154151" cy="1090789"/>
          </a:xfrm>
        </p:spPr>
        <p:txBody>
          <a:bodyPr/>
          <a:lstStyle/>
          <a:p>
            <a:fld id="{6D22F896-40B5-4ADD-8801-0D06FADFA09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xmlns=""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609597"/>
            <a:ext cx="9613858" cy="3592750"/>
          </a:xfrm>
        </p:spPr>
        <p:txBody>
          <a:bodyPr anchor="ctr"/>
          <a:lstStyle>
            <a:lvl1pP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680322" y="4711615"/>
            <a:ext cx="9613859" cy="1090789"/>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4EB90BD-B6CE-46B7-997F-7313B992CCDC}" type="datetimeFigureOut">
              <a:rPr lang="en-US" dirty="0"/>
              <a:pPr/>
              <a:t>10/20/2017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615"/>
            <a:ext cx="1154151" cy="1090789"/>
          </a:xfrm>
        </p:spPr>
        <p:txBody>
          <a:bodyPr/>
          <a:lstStyle/>
          <a:p>
            <a:fld id="{6D22F896-40B5-4ADD-8801-0D06FADFA09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1" name="Picture 10" descr="HD-ShadowLong.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1" y="5928628"/>
            <a:ext cx="10437812" cy="321164"/>
          </a:xfrm>
          <a:prstGeom prst="rect">
            <a:avLst/>
          </a:prstGeom>
        </p:spPr>
      </p:pic>
      <p:pic>
        <p:nvPicPr>
          <p:cNvPr id="13" name="Picture 12" descr="HD-ShadowShort.png"/>
          <p:cNvPicPr>
            <a:picLocks noChangeAspect="1"/>
          </p:cNvPicPr>
          <p:nvPr/>
        </p:nvPicPr>
        <p:blipFill>
          <a:blip r:embed="rId3">
            <a:extLst>
              <a:ext uri="{28A0092B-C50C-407E-A947-70E740481C1C}">
                <a14:useLocalDpi xmlns:a14="http://schemas.microsoft.com/office/drawing/2010/main" xmlns="" val="0"/>
              </a:ext>
            </a:extLst>
          </a:blip>
          <a:stretch>
            <a:fillRect/>
          </a:stretch>
        </p:blipFill>
        <p:spPr>
          <a:xfrm>
            <a:off x="10585826" y="5929622"/>
            <a:ext cx="1602997" cy="144270"/>
          </a:xfrm>
          <a:prstGeom prst="rect">
            <a:avLst/>
          </a:prstGeom>
        </p:spPr>
      </p:pic>
      <p:sp>
        <p:nvSpPr>
          <p:cNvPr id="14" name="Rectangle 13"/>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127856" y="609598"/>
            <a:ext cx="8718877" cy="3036061"/>
          </a:xfrm>
        </p:spPr>
        <p:txBody>
          <a:bodyPr anchor="ctr"/>
          <a:lstStyle>
            <a:lvl1pPr>
              <a:defRPr sz="3200"/>
            </a:lvl1pPr>
          </a:lstStyle>
          <a:p>
            <a:r>
              <a:rPr lang="en-US" smtClean="0"/>
              <a:t>Click to edit Master title style</a:t>
            </a:r>
            <a:endParaRPr lang="en-US" dirty="0"/>
          </a:p>
        </p:txBody>
      </p:sp>
      <p:sp>
        <p:nvSpPr>
          <p:cNvPr id="12" name="Text Placeholder 3"/>
          <p:cNvSpPr>
            <a:spLocks noGrp="1"/>
          </p:cNvSpPr>
          <p:nvPr>
            <p:ph type="body" sz="half" idx="13"/>
          </p:nvPr>
        </p:nvSpPr>
        <p:spPr>
          <a:xfrm>
            <a:off x="1402288" y="3653379"/>
            <a:ext cx="815657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4" name="Text Placeholder 3"/>
          <p:cNvSpPr>
            <a:spLocks noGrp="1"/>
          </p:cNvSpPr>
          <p:nvPr>
            <p:ph type="body" sz="half" idx="2"/>
          </p:nvPr>
        </p:nvSpPr>
        <p:spPr>
          <a:xfrm>
            <a:off x="680322" y="4711615"/>
            <a:ext cx="9613859" cy="1090789"/>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DB9D11F-B188-461D-B23F-39381795C052}" type="datetimeFigureOut">
              <a:rPr lang="en-US" dirty="0"/>
              <a:pPr/>
              <a:t>10/20/2017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dirty="0"/>
              <a:pPr/>
              <a:t>‹#›</a:t>
            </a:fld>
            <a:endParaRPr lang="en-US" dirty="0"/>
          </a:p>
        </p:txBody>
      </p:sp>
      <p:sp>
        <p:nvSpPr>
          <p:cNvPr id="16" name="TextBox 15"/>
          <p:cNvSpPr txBox="1"/>
          <p:nvPr/>
        </p:nvSpPr>
        <p:spPr>
          <a:xfrm>
            <a:off x="583572" y="74811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7200" dirty="0">
                <a:solidFill>
                  <a:schemeClr val="tx1"/>
                </a:solidFill>
                <a:effectLst/>
              </a:rPr>
              <a:t>“</a:t>
            </a:r>
          </a:p>
        </p:txBody>
      </p:sp>
      <p:sp>
        <p:nvSpPr>
          <p:cNvPr id="17" name="TextBox 16"/>
          <p:cNvSpPr txBox="1"/>
          <p:nvPr/>
        </p:nvSpPr>
        <p:spPr>
          <a:xfrm>
            <a:off x="9662809" y="30335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72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9" name="Picture 8" descr="HD-ShadowLong.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1" y="5928628"/>
            <a:ext cx="10437812" cy="321164"/>
          </a:xfrm>
          <a:prstGeom prst="rect">
            <a:avLst/>
          </a:prstGeom>
        </p:spPr>
      </p:pic>
      <p:pic>
        <p:nvPicPr>
          <p:cNvPr id="10" name="Picture 9" descr="HD-ShadowShort.png"/>
          <p:cNvPicPr>
            <a:picLocks noChangeAspect="1"/>
          </p:cNvPicPr>
          <p:nvPr/>
        </p:nvPicPr>
        <p:blipFill>
          <a:blip r:embed="rId3">
            <a:extLst>
              <a:ext uri="{28A0092B-C50C-407E-A947-70E740481C1C}">
                <a14:useLocalDpi xmlns:a14="http://schemas.microsoft.com/office/drawing/2010/main" xmlns="" val="0"/>
              </a:ext>
            </a:extLst>
          </a:blip>
          <a:stretch>
            <a:fillRect/>
          </a:stretch>
        </p:blipFill>
        <p:spPr>
          <a:xfrm>
            <a:off x="10585826" y="5929622"/>
            <a:ext cx="1602997" cy="144270"/>
          </a:xfrm>
          <a:prstGeom prst="rect">
            <a:avLst/>
          </a:prstGeom>
        </p:spPr>
      </p:pic>
      <p:sp>
        <p:nvSpPr>
          <p:cNvPr id="11" name="Rectangle 10"/>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4711615"/>
            <a:ext cx="9613862" cy="588535"/>
          </a:xfrm>
        </p:spPr>
        <p:txBody>
          <a:bodyPr anchor="b"/>
          <a:lstStyle>
            <a:lvl1pP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680320" y="5300149"/>
            <a:ext cx="9613862" cy="50225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2E6D8D9-55A2-4063-B0F3-121F44549695}" type="datetimeFigureOut">
              <a:rPr lang="en-US" dirty="0"/>
              <a:pPr/>
              <a:t>10/20/2017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pic>
        <p:nvPicPr>
          <p:cNvPr id="13" name="Picture 12" descr="HD-ShadowLong.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1" y="1970240"/>
            <a:ext cx="10437812" cy="321164"/>
          </a:xfrm>
          <a:prstGeom prst="rect">
            <a:avLst/>
          </a:prstGeom>
        </p:spPr>
      </p:pic>
      <p:pic>
        <p:nvPicPr>
          <p:cNvPr id="14" name="Picture 13" descr="HD-ShadowShort.png"/>
          <p:cNvPicPr>
            <a:picLocks noChangeAspect="1"/>
          </p:cNvPicPr>
          <p:nvPr/>
        </p:nvPicPr>
        <p:blipFill>
          <a:blip r:embed="rId3">
            <a:extLst>
              <a:ext uri="{28A0092B-C50C-407E-A947-70E740481C1C}">
                <a14:useLocalDpi xmlns:a14="http://schemas.microsoft.com/office/drawing/2010/main" xmlns="" val="0"/>
              </a:ext>
            </a:extLst>
          </a:blip>
          <a:stretch>
            <a:fillRect/>
          </a:stretch>
        </p:blipFill>
        <p:spPr>
          <a:xfrm>
            <a:off x="10585826" y="1971234"/>
            <a:ext cx="1602997" cy="144270"/>
          </a:xfrm>
          <a:prstGeom prst="rect">
            <a:avLst/>
          </a:prstGeom>
        </p:spPr>
      </p:pic>
      <p:sp>
        <p:nvSpPr>
          <p:cNvPr id="16" name="Rectangle 15"/>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Title 1"/>
          <p:cNvSpPr>
            <a:spLocks noGrp="1"/>
          </p:cNvSpPr>
          <p:nvPr>
            <p:ph type="title"/>
          </p:nvPr>
        </p:nvSpPr>
        <p:spPr>
          <a:xfrm>
            <a:off x="669222" y="753228"/>
            <a:ext cx="9624960" cy="1080938"/>
          </a:xfrm>
        </p:spPr>
        <p:txBody>
          <a:bodyPr/>
          <a:lstStyle/>
          <a:p>
            <a:r>
              <a:rPr lang="en-US" smtClean="0"/>
              <a:t>Click to edit Master title style</a:t>
            </a:r>
            <a:endParaRPr lang="en-US" dirty="0"/>
          </a:p>
        </p:txBody>
      </p:sp>
      <p:sp>
        <p:nvSpPr>
          <p:cNvPr id="7" name="Text Placeholder 2"/>
          <p:cNvSpPr>
            <a:spLocks noGrp="1"/>
          </p:cNvSpPr>
          <p:nvPr>
            <p:ph type="body" idx="1"/>
          </p:nvPr>
        </p:nvSpPr>
        <p:spPr>
          <a:xfrm>
            <a:off x="660946" y="2336873"/>
            <a:ext cx="3070034"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8" name="Text Placeholder 3"/>
          <p:cNvSpPr>
            <a:spLocks noGrp="1"/>
          </p:cNvSpPr>
          <p:nvPr>
            <p:ph type="body" sz="half" idx="15"/>
          </p:nvPr>
        </p:nvSpPr>
        <p:spPr>
          <a:xfrm>
            <a:off x="680322" y="3022673"/>
            <a:ext cx="3049702"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9" name="Text Placeholder 4"/>
          <p:cNvSpPr>
            <a:spLocks noGrp="1"/>
          </p:cNvSpPr>
          <p:nvPr>
            <p:ph type="body" sz="quarter" idx="3"/>
          </p:nvPr>
        </p:nvSpPr>
        <p:spPr>
          <a:xfrm>
            <a:off x="3956025" y="233687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0" name="Text Placeholder 3"/>
          <p:cNvSpPr>
            <a:spLocks noGrp="1"/>
          </p:cNvSpPr>
          <p:nvPr>
            <p:ph type="body" sz="half" idx="16"/>
          </p:nvPr>
        </p:nvSpPr>
        <p:spPr>
          <a:xfrm>
            <a:off x="3945470" y="3022673"/>
            <a:ext cx="306324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1" name="Text Placeholder 4"/>
          <p:cNvSpPr>
            <a:spLocks noGrp="1"/>
          </p:cNvSpPr>
          <p:nvPr>
            <p:ph type="body" sz="quarter" idx="13"/>
          </p:nvPr>
        </p:nvSpPr>
        <p:spPr>
          <a:xfrm>
            <a:off x="7224156" y="2336873"/>
            <a:ext cx="307002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2" name="Text Placeholder 3"/>
          <p:cNvSpPr>
            <a:spLocks noGrp="1"/>
          </p:cNvSpPr>
          <p:nvPr>
            <p:ph type="body" sz="half" idx="17"/>
          </p:nvPr>
        </p:nvSpPr>
        <p:spPr>
          <a:xfrm>
            <a:off x="7224156" y="3022673"/>
            <a:ext cx="3070025"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D4B24536-994D-4021-A283-9F449C0DB509}" type="datetimeFigureOut">
              <a:rPr lang="en-US" dirty="0"/>
              <a:pPr/>
              <a:t>10/20/2017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xmlns=""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Title 1"/>
          <p:cNvSpPr>
            <a:spLocks noGrp="1"/>
          </p:cNvSpPr>
          <p:nvPr>
            <p:ph type="title"/>
          </p:nvPr>
        </p:nvSpPr>
        <p:spPr>
          <a:xfrm>
            <a:off x="680322" y="753228"/>
            <a:ext cx="9613860" cy="1080938"/>
          </a:xfrm>
        </p:spPr>
        <p:txBody>
          <a:bodyPr/>
          <a:lstStyle/>
          <a:p>
            <a:r>
              <a:rPr lang="en-US" smtClean="0"/>
              <a:t>Click to edit Master title style</a:t>
            </a:r>
            <a:endParaRPr lang="en-US" dirty="0"/>
          </a:p>
        </p:txBody>
      </p:sp>
      <p:sp>
        <p:nvSpPr>
          <p:cNvPr id="19" name="Text Placeholder 2"/>
          <p:cNvSpPr>
            <a:spLocks noGrp="1"/>
          </p:cNvSpPr>
          <p:nvPr>
            <p:ph type="body" idx="1"/>
          </p:nvPr>
        </p:nvSpPr>
        <p:spPr>
          <a:xfrm>
            <a:off x="680318" y="4297503"/>
            <a:ext cx="30497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Picture Placeholder 2"/>
          <p:cNvSpPr>
            <a:spLocks noGrp="1" noChangeAspect="1"/>
          </p:cNvSpPr>
          <p:nvPr>
            <p:ph type="pic" idx="15"/>
          </p:nvPr>
        </p:nvSpPr>
        <p:spPr>
          <a:xfrm>
            <a:off x="680318" y="2336873"/>
            <a:ext cx="30497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1" name="Text Placeholder 3"/>
          <p:cNvSpPr>
            <a:spLocks noGrp="1"/>
          </p:cNvSpPr>
          <p:nvPr>
            <p:ph type="body" sz="half" idx="18"/>
          </p:nvPr>
        </p:nvSpPr>
        <p:spPr>
          <a:xfrm>
            <a:off x="680318" y="4873765"/>
            <a:ext cx="3049705"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2" name="Text Placeholder 4"/>
          <p:cNvSpPr>
            <a:spLocks noGrp="1"/>
          </p:cNvSpPr>
          <p:nvPr>
            <p:ph type="body" sz="quarter" idx="3"/>
          </p:nvPr>
        </p:nvSpPr>
        <p:spPr>
          <a:xfrm>
            <a:off x="3945471" y="429750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3" name="Picture Placeholder 2"/>
          <p:cNvSpPr>
            <a:spLocks noGrp="1" noChangeAspect="1"/>
          </p:cNvSpPr>
          <p:nvPr>
            <p:ph type="pic" idx="21"/>
          </p:nvPr>
        </p:nvSpPr>
        <p:spPr>
          <a:xfrm>
            <a:off x="3945470" y="2336873"/>
            <a:ext cx="306324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19"/>
          </p:nvPr>
        </p:nvSpPr>
        <p:spPr>
          <a:xfrm>
            <a:off x="3944117" y="4873764"/>
            <a:ext cx="3067297"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5" name="Text Placeholder 4"/>
          <p:cNvSpPr>
            <a:spLocks noGrp="1"/>
          </p:cNvSpPr>
          <p:nvPr>
            <p:ph type="body" sz="quarter" idx="13"/>
          </p:nvPr>
        </p:nvSpPr>
        <p:spPr>
          <a:xfrm>
            <a:off x="7230678" y="4297503"/>
            <a:ext cx="30635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6" name="Picture Placeholder 2"/>
          <p:cNvSpPr>
            <a:spLocks noGrp="1" noChangeAspect="1"/>
          </p:cNvSpPr>
          <p:nvPr>
            <p:ph type="pic" idx="22"/>
          </p:nvPr>
        </p:nvSpPr>
        <p:spPr>
          <a:xfrm>
            <a:off x="7230677" y="2336873"/>
            <a:ext cx="30635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7" name="Text Placeholder 3"/>
          <p:cNvSpPr>
            <a:spLocks noGrp="1"/>
          </p:cNvSpPr>
          <p:nvPr>
            <p:ph type="body" sz="half" idx="20"/>
          </p:nvPr>
        </p:nvSpPr>
        <p:spPr>
          <a:xfrm>
            <a:off x="7230553" y="4873762"/>
            <a:ext cx="3067563"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3CBBBB78-C96F-47B7-AB17-D852CA960AC9}" type="datetimeFigureOut">
              <a:rPr lang="en-US" dirty="0"/>
              <a:pPr/>
              <a:t>10/20/2017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1" y="1970240"/>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xmlns="" val="0"/>
              </a:ext>
            </a:extLst>
          </a:blip>
          <a:stretch>
            <a:fillRect/>
          </a:stretch>
        </p:blipFill>
        <p:spPr>
          <a:xfrm>
            <a:off x="10585826" y="1971234"/>
            <a:ext cx="1602997" cy="144270"/>
          </a:xfrm>
          <a:prstGeom prst="rect">
            <a:avLst/>
          </a:prstGeom>
        </p:spPr>
      </p:pic>
      <p:sp>
        <p:nvSpPr>
          <p:cNvPr id="9" name="Rectangle 8"/>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lvl1pPr algn="r">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FA3F48C-C7C6-4055-9F49-3777875E72AE}" type="datetimeFigureOut">
              <a:rPr lang="en-US" dirty="0"/>
              <a:pPr/>
              <a:t>10/20/2017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p:nvPr/>
        </p:nvSpPr>
        <p:spPr bwMode="ltGray">
          <a:xfrm rot="5400000">
            <a:off x="8116207" y="1869395"/>
            <a:ext cx="5106988"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rot="5400000">
            <a:off x="9868202" y="5372403"/>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10129231" y="609597"/>
            <a:ext cx="1073802" cy="435376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0322" y="609597"/>
            <a:ext cx="8870004" cy="5326589"/>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6807126" y="5936187"/>
            <a:ext cx="2743200" cy="365125"/>
          </a:xfrm>
        </p:spPr>
        <p:txBody>
          <a:bodyPr/>
          <a:lstStyle/>
          <a:p>
            <a:fld id="{6178E61D-D431-422C-9764-11DAFE33AB63}" type="datetimeFigureOut">
              <a:rPr lang="en-US" dirty="0"/>
              <a:pPr/>
              <a:t>10/20/2017</a:t>
            </a:fld>
            <a:endParaRPr lang="en-US" dirty="0"/>
          </a:p>
        </p:txBody>
      </p:sp>
      <p:sp>
        <p:nvSpPr>
          <p:cNvPr id="5" name="Footer Placeholder 4"/>
          <p:cNvSpPr>
            <a:spLocks noGrp="1"/>
          </p:cNvSpPr>
          <p:nvPr>
            <p:ph type="ftr" sz="quarter" idx="11"/>
          </p:nvPr>
        </p:nvSpPr>
        <p:spPr>
          <a:xfrm>
            <a:off x="680321" y="5936188"/>
            <a:ext cx="6126805" cy="365125"/>
          </a:xfrm>
        </p:spPr>
        <p:txBody>
          <a:bodyPr/>
          <a:lstStyle/>
          <a:p>
            <a:endParaRPr lang="en-US" dirty="0"/>
          </a:p>
        </p:txBody>
      </p:sp>
      <p:sp>
        <p:nvSpPr>
          <p:cNvPr id="6" name="Slide Number Placeholder 5"/>
          <p:cNvSpPr>
            <a:spLocks noGrp="1"/>
          </p:cNvSpPr>
          <p:nvPr>
            <p:ph type="sldNum" sz="quarter" idx="12"/>
          </p:nvPr>
        </p:nvSpPr>
        <p:spPr>
          <a:xfrm>
            <a:off x="10097550" y="5398633"/>
            <a:ext cx="1154151" cy="1090789"/>
          </a:xfrm>
        </p:spPr>
        <p:txBody>
          <a:bodyPr anchor="t"/>
          <a:lstStyle>
            <a:lvl1pPr algn="ctr">
              <a:defRPr/>
            </a:lvl1pPr>
          </a:lstStyle>
          <a:p>
            <a:fld id="{6D22F896-40B5-4ADD-8801-0D06FADFA09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xmlns=""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2DE42F4-6EEF-4EF7-8ED4-2208F0F89A08}" type="datetimeFigureOut">
              <a:rPr lang="en-US" dirty="0"/>
              <a:pPr/>
              <a:t>10/20/2017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1" y="4086907"/>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xmlns="" val="0"/>
              </a:ext>
            </a:extLst>
          </a:blip>
          <a:stretch>
            <a:fillRect/>
          </a:stretch>
        </p:blipFill>
        <p:spPr>
          <a:xfrm>
            <a:off x="10585824" y="4087901"/>
            <a:ext cx="1602997" cy="144270"/>
          </a:xfrm>
          <a:prstGeom prst="rect">
            <a:avLst/>
          </a:prstGeom>
        </p:spPr>
      </p:pic>
      <p:sp>
        <p:nvSpPr>
          <p:cNvPr id="9" name="Rectangle 8"/>
          <p:cNvSpPr/>
          <p:nvPr/>
        </p:nvSpPr>
        <p:spPr bwMode="ltGray">
          <a:xfrm>
            <a:off x="-2" y="2726267"/>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5" y="2726267"/>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2869895"/>
            <a:ext cx="9613860" cy="1090788"/>
          </a:xfrm>
        </p:spPr>
        <p:txBody>
          <a:bodyPr anchor="ctr">
            <a:normAutofit/>
          </a:bodyPr>
          <a:lstStyle>
            <a:lvl1pPr algn="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680322" y="4232171"/>
            <a:ext cx="9613860" cy="1704017"/>
          </a:xfrm>
        </p:spPr>
        <p:txBody>
          <a:bodyPr>
            <a:normAutofit/>
          </a:bodyPr>
          <a:lstStyle>
            <a:lvl1pPr marL="0" indent="0" algn="r">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0578ACC-22D6-47C1-A373-4FD133E34F3C}" type="datetimeFigureOut">
              <a:rPr lang="en-US" dirty="0"/>
              <a:pPr/>
              <a:t>10/20/2017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729455" y="2869895"/>
            <a:ext cx="1154151" cy="1090789"/>
          </a:xfrm>
        </p:spPr>
        <p:txBody>
          <a:bodyPr/>
          <a:lstStyle/>
          <a:p>
            <a:fld id="{6D22F896-40B5-4ADD-8801-0D06FADFA09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xmlns=""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80320" y="2336873"/>
            <a:ext cx="4698358" cy="359931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594123" y="2336873"/>
            <a:ext cx="4700058" cy="359931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E5A6C69-6797-4E8A-BF37-F2C3751466E9}" type="datetimeFigureOut">
              <a:rPr lang="en-US" dirty="0"/>
              <a:pPr/>
              <a:t>10/20/2017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0" name="Picture 9" descr="HD-ShadowLong.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1" y="1970240"/>
            <a:ext cx="10437812" cy="321164"/>
          </a:xfrm>
          <a:prstGeom prst="rect">
            <a:avLst/>
          </a:prstGeom>
        </p:spPr>
      </p:pic>
      <p:pic>
        <p:nvPicPr>
          <p:cNvPr id="11" name="Picture 10" descr="HD-ShadowShort.png"/>
          <p:cNvPicPr>
            <a:picLocks noChangeAspect="1"/>
          </p:cNvPicPr>
          <p:nvPr/>
        </p:nvPicPr>
        <p:blipFill>
          <a:blip r:embed="rId3">
            <a:extLst>
              <a:ext uri="{28A0092B-C50C-407E-A947-70E740481C1C}">
                <a14:useLocalDpi xmlns:a14="http://schemas.microsoft.com/office/drawing/2010/main" xmlns="" val="0"/>
              </a:ext>
            </a:extLst>
          </a:blip>
          <a:stretch>
            <a:fillRect/>
          </a:stretch>
        </p:blipFill>
        <p:spPr>
          <a:xfrm>
            <a:off x="10585826" y="1971234"/>
            <a:ext cx="1602997" cy="144270"/>
          </a:xfrm>
          <a:prstGeom prst="rect">
            <a:avLst/>
          </a:prstGeom>
        </p:spPr>
      </p:pic>
      <p:sp>
        <p:nvSpPr>
          <p:cNvPr id="12" name="Rectangle 11"/>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753229"/>
            <a:ext cx="9613863" cy="108093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906350" y="2336873"/>
            <a:ext cx="4472327" cy="69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80322" y="3030008"/>
            <a:ext cx="4698355" cy="2906179"/>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820154" y="2336873"/>
            <a:ext cx="4474028" cy="6920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594123" y="3030008"/>
            <a:ext cx="4700059" cy="2906179"/>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D82014A1-A632-4878-A0D3-F52BA7563730}" type="datetimeFigureOut">
              <a:rPr lang="en-US" dirty="0"/>
              <a:pPr/>
              <a:t>10/20/2017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HD-ShadowLong.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1" y="1970240"/>
            <a:ext cx="10437812" cy="321164"/>
          </a:xfrm>
          <a:prstGeom prst="rect">
            <a:avLst/>
          </a:prstGeom>
        </p:spPr>
      </p:pic>
      <p:pic>
        <p:nvPicPr>
          <p:cNvPr id="7" name="Picture 6" descr="HD-ShadowShort.png"/>
          <p:cNvPicPr>
            <a:picLocks noChangeAspect="1"/>
          </p:cNvPicPr>
          <p:nvPr/>
        </p:nvPicPr>
        <p:blipFill>
          <a:blip r:embed="rId3">
            <a:extLst>
              <a:ext uri="{28A0092B-C50C-407E-A947-70E740481C1C}">
                <a14:useLocalDpi xmlns:a14="http://schemas.microsoft.com/office/drawing/2010/main" xmlns="" val="0"/>
              </a:ext>
            </a:extLst>
          </a:blip>
          <a:stretch>
            <a:fillRect/>
          </a:stretch>
        </p:blipFill>
        <p:spPr>
          <a:xfrm>
            <a:off x="10585826" y="1971234"/>
            <a:ext cx="1602997" cy="144270"/>
          </a:xfrm>
          <a:prstGeom prst="rect">
            <a:avLst/>
          </a:prstGeom>
        </p:spPr>
      </p:pic>
      <p:sp>
        <p:nvSpPr>
          <p:cNvPr id="8" name="Rectangle 7"/>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CE99F462-093F-4566-844B-4C71F2739DA5}" type="datetimeFigureOut">
              <a:rPr lang="en-US" dirty="0"/>
              <a:pPr/>
              <a:t>10/20/2017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HD-ShadowShort.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10585826" y="1971234"/>
            <a:ext cx="1602997" cy="144270"/>
          </a:xfrm>
          <a:prstGeom prst="rect">
            <a:avLst/>
          </a:prstGeom>
        </p:spPr>
      </p:pic>
      <p:sp>
        <p:nvSpPr>
          <p:cNvPr id="6" name="Rectangle 5"/>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3D24A7AC-904D-4781-85BA-7D10C17ED021}" type="datetimeFigureOut">
              <a:rPr lang="en-US" dirty="0"/>
              <a:pPr/>
              <a:t>10/20/2017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xmlns=""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1" y="753227"/>
            <a:ext cx="9613859" cy="1080940"/>
          </a:xfrm>
        </p:spPr>
        <p:txBody>
          <a:bodyPr anchor="ct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a:xfrm>
            <a:off x="4685846" y="2336873"/>
            <a:ext cx="5608336" cy="359931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80322" y="2336872"/>
            <a:ext cx="3790078"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331444B-B92B-4E27-8C94-BB93EAF5CB18}" type="datetimeFigureOut">
              <a:rPr lang="en-US" dirty="0"/>
              <a:pPr/>
              <a:t>10/20/2017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xmlns=""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3" y="753228"/>
            <a:ext cx="9613857" cy="1080938"/>
          </a:xfrm>
        </p:spPr>
        <p:txBody>
          <a:bodyPr anchor="ctr">
            <a:normAutofit/>
          </a:bodyPr>
          <a:lstStyle>
            <a:lvl1pPr>
              <a:defRPr sz="36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4868333" y="2336874"/>
            <a:ext cx="5425849" cy="3599312"/>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80323" y="2336873"/>
            <a:ext cx="3876256" cy="3599315"/>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63EFA5E-FA76-400D-B3DC-F0BA90E6D107}" type="datetimeFigureOut">
              <a:rPr lang="en-US" dirty="0"/>
              <a:pPr/>
              <a:t>10/20/2017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6" descr="hashOverlay-FullResolve.png"/>
          <p:cNvPicPr>
            <a:picLocks noChangeAspect="1"/>
          </p:cNvPicPr>
          <p:nvPr/>
        </p:nvPicPr>
        <p:blipFill>
          <a:blip r:embed="rId19">
            <a:alphaModFix amt="10000"/>
            <a:extLst>
              <a:ext uri="{28A0092B-C50C-407E-A947-70E740481C1C}">
                <a14:useLocalDpi xmlns:a14="http://schemas.microsoft.com/office/drawing/2010/main" xmlns="" val="0"/>
              </a:ext>
            </a:extLst>
          </a:blip>
          <a:stretch>
            <a:fillRect/>
          </a:stretch>
        </p:blipFill>
        <p:spPr>
          <a:xfrm>
            <a:off x="0" y="0"/>
            <a:ext cx="12192000" cy="6858000"/>
          </a:xfrm>
          <a:prstGeom prst="rect">
            <a:avLst/>
          </a:prstGeom>
        </p:spPr>
      </p:pic>
      <p:sp>
        <p:nvSpPr>
          <p:cNvPr id="2" name="Title Placeholder 1"/>
          <p:cNvSpPr>
            <a:spLocks noGrp="1"/>
          </p:cNvSpPr>
          <p:nvPr>
            <p:ph type="title"/>
          </p:nvPr>
        </p:nvSpPr>
        <p:spPr>
          <a:xfrm>
            <a:off x="680321" y="753228"/>
            <a:ext cx="9613861" cy="1080938"/>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80321" y="2336873"/>
            <a:ext cx="9613861" cy="3599316"/>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550981" y="5936187"/>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9D6E9DEC-419B-4CC5-A080-3B06BD5A8291}" type="datetimeFigureOut">
              <a:rPr lang="en-US" dirty="0"/>
              <a:pPr/>
              <a:t>10/20/2017</a:t>
            </a:fld>
            <a:endParaRPr lang="en-US" dirty="0"/>
          </a:p>
        </p:txBody>
      </p:sp>
      <p:sp>
        <p:nvSpPr>
          <p:cNvPr id="5" name="Footer Placeholder 4"/>
          <p:cNvSpPr>
            <a:spLocks noGrp="1"/>
          </p:cNvSpPr>
          <p:nvPr>
            <p:ph type="ftr" sz="quarter" idx="3"/>
          </p:nvPr>
        </p:nvSpPr>
        <p:spPr>
          <a:xfrm>
            <a:off x="680321" y="5936188"/>
            <a:ext cx="687066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729455" y="753227"/>
            <a:ext cx="1154151" cy="1090789"/>
          </a:xfrm>
          <a:prstGeom prst="rect">
            <a:avLst/>
          </a:prstGeom>
        </p:spPr>
        <p:txBody>
          <a:bodyPr vert="horz" lIns="91440" tIns="45720" rIns="91440" bIns="45720" rtlCol="0" anchor="ctr"/>
          <a:lstStyle>
            <a:lvl1pPr algn="l">
              <a:defRPr sz="3600">
                <a:solidFill>
                  <a:schemeClr val="tx1">
                    <a:tint val="75000"/>
                  </a:schemeClr>
                </a:soli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hf sldNum="0" hdr="0" ftr="0" dt="0"/>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17806" y="0"/>
            <a:ext cx="8144134" cy="1373070"/>
          </a:xfrm>
        </p:spPr>
        <p:txBody>
          <a:bodyPr/>
          <a:lstStyle/>
          <a:p>
            <a:r>
              <a:rPr lang="en-US" dirty="0" smtClean="0"/>
              <a:t>INSTRUIRE CLASA A </a:t>
            </a:r>
            <a:r>
              <a:rPr lang="en-US" dirty="0"/>
              <a:t>V</a:t>
            </a:r>
            <a:r>
              <a:rPr lang="en-US" dirty="0" smtClean="0"/>
              <a:t>_A</a:t>
            </a:r>
            <a:endParaRPr lang="en-US" dirty="0"/>
          </a:p>
        </p:txBody>
      </p:sp>
      <p:sp>
        <p:nvSpPr>
          <p:cNvPr id="3" name="Subtitle 2"/>
          <p:cNvSpPr>
            <a:spLocks noGrp="1"/>
          </p:cNvSpPr>
          <p:nvPr>
            <p:ph type="subTitle" idx="1"/>
          </p:nvPr>
        </p:nvSpPr>
        <p:spPr>
          <a:xfrm>
            <a:off x="628806" y="1373070"/>
            <a:ext cx="8144134" cy="5484930"/>
          </a:xfrm>
        </p:spPr>
        <p:txBody>
          <a:bodyPr>
            <a:normAutofit fontScale="92500"/>
          </a:bodyPr>
          <a:lstStyle/>
          <a:p>
            <a:pPr marL="342900" indent="-342900" algn="just">
              <a:buFont typeface="Wingdings" panose="05000000000000000000" pitchFamily="2" charset="2"/>
              <a:buChar char="v"/>
            </a:pPr>
            <a:r>
              <a:rPr lang="en-US" sz="2400" dirty="0" err="1"/>
              <a:t>Programele</a:t>
            </a:r>
            <a:r>
              <a:rPr lang="en-US" sz="2400" dirty="0"/>
              <a:t> </a:t>
            </a:r>
            <a:r>
              <a:rPr lang="ro-RO" sz="2400" dirty="0" err="1" smtClean="0"/>
              <a:t>ș</a:t>
            </a:r>
            <a:r>
              <a:rPr lang="en-US" sz="2400" dirty="0" err="1" smtClean="0"/>
              <a:t>colare</a:t>
            </a:r>
            <a:r>
              <a:rPr lang="en-US" sz="2400" dirty="0" smtClean="0"/>
              <a:t> </a:t>
            </a:r>
            <a:r>
              <a:rPr lang="en-US" sz="2400" dirty="0" err="1"/>
              <a:t>pentru</a:t>
            </a:r>
            <a:r>
              <a:rPr lang="en-US" sz="2400" dirty="0"/>
              <a:t> </a:t>
            </a:r>
            <a:r>
              <a:rPr lang="en-US" sz="2400" dirty="0" err="1"/>
              <a:t>clasa</a:t>
            </a:r>
            <a:r>
              <a:rPr lang="en-US" sz="2400" dirty="0"/>
              <a:t> a </a:t>
            </a:r>
            <a:r>
              <a:rPr lang="en-US" sz="2400" dirty="0" smtClean="0"/>
              <a:t>V-a</a:t>
            </a:r>
            <a:r>
              <a:rPr lang="ro-RO" sz="2400" dirty="0" smtClean="0"/>
              <a:t> a VIII-a sunt</a:t>
            </a:r>
            <a:r>
              <a:rPr lang="en-US" sz="2400" dirty="0" smtClean="0"/>
              <a:t> </a:t>
            </a:r>
            <a:r>
              <a:rPr lang="en-US" sz="2400" dirty="0" err="1"/>
              <a:t>cuprinse</a:t>
            </a:r>
            <a:r>
              <a:rPr lang="en-US" sz="2400" dirty="0"/>
              <a:t> </a:t>
            </a:r>
            <a:r>
              <a:rPr lang="ro-RO" sz="2400" dirty="0" smtClean="0"/>
              <a:t>î</a:t>
            </a:r>
            <a:r>
              <a:rPr lang="en-US" sz="2400" dirty="0" smtClean="0"/>
              <a:t>n </a:t>
            </a:r>
            <a:r>
              <a:rPr lang="en-US" sz="2400" dirty="0" err="1"/>
              <a:t>Anexa</a:t>
            </a:r>
            <a:r>
              <a:rPr lang="en-US" sz="2400" dirty="0"/>
              <a:t> 2 a OMEN </a:t>
            </a:r>
            <a:r>
              <a:rPr lang="en-US" sz="2400" dirty="0" err="1"/>
              <a:t>nr</a:t>
            </a:r>
            <a:r>
              <a:rPr lang="en-US" sz="2400" dirty="0"/>
              <a:t>. 3393/28.02.2017 </a:t>
            </a:r>
            <a:r>
              <a:rPr lang="ro-RO" sz="2400" dirty="0" smtClean="0"/>
              <a:t>și </a:t>
            </a:r>
            <a:r>
              <a:rPr lang="en-US" sz="2400" dirty="0" smtClean="0"/>
              <a:t>se </a:t>
            </a:r>
            <a:r>
              <a:rPr lang="en-US" sz="2400" dirty="0" err="1" smtClean="0"/>
              <a:t>aplic</a:t>
            </a:r>
            <a:r>
              <a:rPr lang="ro-RO" sz="2400" dirty="0" smtClean="0"/>
              <a:t>ă</a:t>
            </a:r>
            <a:r>
              <a:rPr lang="en-US" sz="2400" dirty="0" smtClean="0"/>
              <a:t> </a:t>
            </a:r>
            <a:r>
              <a:rPr lang="ro-RO" sz="2400" dirty="0"/>
              <a:t>î</a:t>
            </a:r>
            <a:r>
              <a:rPr lang="en-US" sz="2400" dirty="0" smtClean="0"/>
              <a:t>n </a:t>
            </a:r>
            <a:r>
              <a:rPr lang="en-US" sz="2400" dirty="0" err="1"/>
              <a:t>sistemul</a:t>
            </a:r>
            <a:r>
              <a:rPr lang="en-US" sz="2400" dirty="0"/>
              <a:t> de </a:t>
            </a:r>
            <a:r>
              <a:rPr lang="ro-RO" sz="2400" dirty="0"/>
              <a:t>î</a:t>
            </a:r>
            <a:r>
              <a:rPr lang="en-US" sz="2400" dirty="0" err="1" smtClean="0"/>
              <a:t>nv</a:t>
            </a:r>
            <a:r>
              <a:rPr lang="ro-RO" sz="2400" dirty="0" smtClean="0"/>
              <a:t>ăț</a:t>
            </a:r>
            <a:r>
              <a:rPr lang="ro-RO" sz="2400" dirty="0"/>
              <a:t>ă</a:t>
            </a:r>
            <a:r>
              <a:rPr lang="en-US" sz="2400" dirty="0" smtClean="0"/>
              <a:t>m</a:t>
            </a:r>
            <a:r>
              <a:rPr lang="ro-RO" sz="2400" dirty="0" smtClean="0"/>
              <a:t>â</a:t>
            </a:r>
            <a:r>
              <a:rPr lang="en-US" sz="2400" dirty="0" err="1" smtClean="0"/>
              <a:t>nt</a:t>
            </a:r>
            <a:r>
              <a:rPr lang="ro-RO" sz="2400" dirty="0" smtClean="0"/>
              <a:t>,</a:t>
            </a:r>
            <a:r>
              <a:rPr lang="en-US" sz="2400" dirty="0" smtClean="0"/>
              <a:t> </a:t>
            </a:r>
            <a:r>
              <a:rPr lang="ro-RO" sz="2400" dirty="0"/>
              <a:t>î</a:t>
            </a:r>
            <a:r>
              <a:rPr lang="en-US" sz="2400" dirty="0" err="1" smtClean="0"/>
              <a:t>ncep</a:t>
            </a:r>
            <a:r>
              <a:rPr lang="ro-RO" sz="2400" dirty="0" smtClean="0"/>
              <a:t>â</a:t>
            </a:r>
            <a:r>
              <a:rPr lang="en-US" sz="2400" dirty="0" err="1" smtClean="0"/>
              <a:t>nd</a:t>
            </a:r>
            <a:r>
              <a:rPr lang="en-US" sz="2400" dirty="0" smtClean="0"/>
              <a:t> </a:t>
            </a:r>
            <a:r>
              <a:rPr lang="en-US" sz="2400" dirty="0"/>
              <a:t>cu </a:t>
            </a:r>
            <a:r>
              <a:rPr lang="en-US" sz="2400" dirty="0" err="1"/>
              <a:t>anul</a:t>
            </a:r>
            <a:r>
              <a:rPr lang="en-US" sz="2400" dirty="0"/>
              <a:t> </a:t>
            </a:r>
            <a:r>
              <a:rPr lang="ro-RO" sz="2400" dirty="0" err="1" smtClean="0"/>
              <a:t>ș</a:t>
            </a:r>
            <a:r>
              <a:rPr lang="en-US" sz="2400" dirty="0" err="1" smtClean="0"/>
              <a:t>colar</a:t>
            </a:r>
            <a:r>
              <a:rPr lang="en-US" sz="2400" dirty="0" smtClean="0"/>
              <a:t> </a:t>
            </a:r>
            <a:r>
              <a:rPr lang="en-US" sz="2400" dirty="0"/>
              <a:t>2017-2018. </a:t>
            </a:r>
          </a:p>
          <a:p>
            <a:pPr marL="342900" indent="-342900">
              <a:buFont typeface="Wingdings" panose="05000000000000000000" pitchFamily="2" charset="2"/>
              <a:buChar char="v"/>
            </a:pPr>
            <a:r>
              <a:rPr lang="en-US" sz="2400" dirty="0"/>
              <a:t> </a:t>
            </a:r>
          </a:p>
          <a:p>
            <a:pPr marL="342900" indent="-342900" algn="ctr">
              <a:buFont typeface="Wingdings" panose="05000000000000000000" pitchFamily="2" charset="2"/>
              <a:buChar char="v"/>
            </a:pPr>
            <a:r>
              <a:rPr lang="en-US" sz="2400" b="1" dirty="0" smtClean="0"/>
              <a:t>P</a:t>
            </a:r>
            <a:r>
              <a:rPr lang="ro-RO" sz="2400" b="1" dirty="0" smtClean="0"/>
              <a:t>rograma</a:t>
            </a:r>
            <a:r>
              <a:rPr lang="en-US" sz="2400" b="1" dirty="0" smtClean="0"/>
              <a:t> </a:t>
            </a:r>
            <a:r>
              <a:rPr lang="ro-RO" sz="2400" b="1" dirty="0" smtClean="0"/>
              <a:t>pentru</a:t>
            </a:r>
            <a:r>
              <a:rPr lang="en-US" sz="2400" b="1" dirty="0" smtClean="0"/>
              <a:t> </a:t>
            </a:r>
            <a:r>
              <a:rPr lang="ro-RO" sz="2400" b="1" dirty="0" smtClean="0"/>
              <a:t>clasa</a:t>
            </a:r>
            <a:r>
              <a:rPr lang="en-US" sz="2400" b="1" dirty="0" smtClean="0"/>
              <a:t> A V-A</a:t>
            </a:r>
            <a:r>
              <a:rPr lang="ro-RO" sz="2400" b="1" dirty="0" smtClean="0"/>
              <a:t>, care va intra in vigoare începând din acest an școlar ( 2017-2018) cuprinde istorie intragrată: universală  și națională  șise desfăoară în epocile  preistorie,  antică și medie până în secolul al XV-lea</a:t>
            </a:r>
          </a:p>
          <a:p>
            <a:pPr marL="342900" indent="-342900" algn="just">
              <a:buFont typeface="Wingdings" panose="05000000000000000000" pitchFamily="2" charset="2"/>
              <a:buChar char="v"/>
            </a:pPr>
            <a:r>
              <a:rPr lang="ro-RO" sz="2400" dirty="0" smtClean="0"/>
              <a:t>Celelalte programe școlare vor intra în vigoare  astfel:</a:t>
            </a:r>
          </a:p>
          <a:p>
            <a:pPr algn="just"/>
            <a:r>
              <a:rPr lang="en-US" sz="2400" dirty="0" err="1" smtClean="0"/>
              <a:t>pentru</a:t>
            </a:r>
            <a:r>
              <a:rPr lang="en-US" sz="2400" dirty="0" smtClean="0"/>
              <a:t> </a:t>
            </a:r>
            <a:r>
              <a:rPr lang="en-US" sz="2400" dirty="0" err="1"/>
              <a:t>clasa</a:t>
            </a:r>
            <a:r>
              <a:rPr lang="en-US" sz="2400" dirty="0"/>
              <a:t> a VI-a </a:t>
            </a:r>
            <a:r>
              <a:rPr lang="en-US" sz="2400" dirty="0" err="1"/>
              <a:t>incepand</a:t>
            </a:r>
            <a:r>
              <a:rPr lang="en-US" sz="2400" dirty="0"/>
              <a:t> cu </a:t>
            </a:r>
            <a:r>
              <a:rPr lang="en-US" sz="2400" dirty="0" err="1"/>
              <a:t>anul</a:t>
            </a:r>
            <a:r>
              <a:rPr lang="en-US" sz="2400" dirty="0"/>
              <a:t> </a:t>
            </a:r>
            <a:r>
              <a:rPr lang="en-US" sz="2400" dirty="0" err="1"/>
              <a:t>scolar</a:t>
            </a:r>
            <a:r>
              <a:rPr lang="en-US" sz="2400" dirty="0"/>
              <a:t> 2018-2019, </a:t>
            </a:r>
          </a:p>
          <a:p>
            <a:pPr algn="just"/>
            <a:r>
              <a:rPr lang="en-US" sz="2400" dirty="0"/>
              <a:t>   - </a:t>
            </a:r>
            <a:r>
              <a:rPr lang="en-US" sz="2400" dirty="0" err="1"/>
              <a:t>programele</a:t>
            </a:r>
            <a:r>
              <a:rPr lang="en-US" sz="2400" dirty="0"/>
              <a:t> </a:t>
            </a:r>
            <a:r>
              <a:rPr lang="en-US" sz="2400" dirty="0" err="1"/>
              <a:t>scolare</a:t>
            </a:r>
            <a:r>
              <a:rPr lang="en-US" sz="2400" dirty="0"/>
              <a:t> </a:t>
            </a:r>
            <a:r>
              <a:rPr lang="en-US" sz="2400" dirty="0" err="1"/>
              <a:t>pentru</a:t>
            </a:r>
            <a:r>
              <a:rPr lang="en-US" sz="2400" dirty="0"/>
              <a:t> </a:t>
            </a:r>
            <a:r>
              <a:rPr lang="en-US" sz="2400" dirty="0" err="1"/>
              <a:t>clasa</a:t>
            </a:r>
            <a:r>
              <a:rPr lang="en-US" sz="2400" dirty="0"/>
              <a:t> a VII-a </a:t>
            </a:r>
            <a:r>
              <a:rPr lang="en-US" sz="2400" dirty="0" err="1"/>
              <a:t>incepand</a:t>
            </a:r>
            <a:r>
              <a:rPr lang="en-US" sz="2400" dirty="0"/>
              <a:t> cu </a:t>
            </a:r>
            <a:r>
              <a:rPr lang="en-US" sz="2400" dirty="0" err="1"/>
              <a:t>anul</a:t>
            </a:r>
            <a:r>
              <a:rPr lang="en-US" sz="2400" dirty="0"/>
              <a:t> </a:t>
            </a:r>
            <a:r>
              <a:rPr lang="en-US" sz="2400" dirty="0" err="1"/>
              <a:t>scolar</a:t>
            </a:r>
            <a:r>
              <a:rPr lang="en-US" sz="2400" dirty="0"/>
              <a:t> 2019-2020, </a:t>
            </a:r>
          </a:p>
          <a:p>
            <a:pPr algn="just"/>
            <a:r>
              <a:rPr lang="en-US" sz="2400" dirty="0"/>
              <a:t>   - </a:t>
            </a:r>
            <a:r>
              <a:rPr lang="en-US" sz="2400" dirty="0" err="1"/>
              <a:t>programele</a:t>
            </a:r>
            <a:r>
              <a:rPr lang="en-US" sz="2400" dirty="0"/>
              <a:t> </a:t>
            </a:r>
            <a:r>
              <a:rPr lang="en-US" sz="2400" dirty="0" err="1"/>
              <a:t>scolare</a:t>
            </a:r>
            <a:r>
              <a:rPr lang="en-US" sz="2400" dirty="0"/>
              <a:t> </a:t>
            </a:r>
            <a:r>
              <a:rPr lang="en-US" sz="2400" dirty="0" err="1"/>
              <a:t>pentru</a:t>
            </a:r>
            <a:r>
              <a:rPr lang="en-US" sz="2400" dirty="0"/>
              <a:t> </a:t>
            </a:r>
            <a:r>
              <a:rPr lang="en-US" sz="2400" dirty="0" err="1"/>
              <a:t>clasa</a:t>
            </a:r>
            <a:r>
              <a:rPr lang="en-US" sz="2400" dirty="0"/>
              <a:t> a VIII-a </a:t>
            </a:r>
            <a:r>
              <a:rPr lang="en-US" sz="2400" dirty="0" err="1"/>
              <a:t>incepand</a:t>
            </a:r>
            <a:r>
              <a:rPr lang="en-US" sz="2400" dirty="0"/>
              <a:t> cu </a:t>
            </a:r>
            <a:r>
              <a:rPr lang="en-US" sz="2400" dirty="0" err="1"/>
              <a:t>anul</a:t>
            </a:r>
            <a:r>
              <a:rPr lang="en-US" sz="2400" dirty="0"/>
              <a:t> </a:t>
            </a:r>
            <a:r>
              <a:rPr lang="en-US" sz="2400" dirty="0" err="1"/>
              <a:t>scolar</a:t>
            </a:r>
            <a:r>
              <a:rPr lang="en-US" sz="2400" dirty="0"/>
              <a:t> 2020-2021</a:t>
            </a:r>
          </a:p>
          <a:p>
            <a:pPr algn="ctr"/>
            <a:endParaRPr lang="en-US" sz="2400" b="1" dirty="0" smtClean="0"/>
          </a:p>
        </p:txBody>
      </p:sp>
    </p:spTree>
    <p:extLst>
      <p:ext uri="{BB962C8B-B14F-4D97-AF65-F5344CB8AC3E}">
        <p14:creationId xmlns:p14="http://schemas.microsoft.com/office/powerpoint/2010/main" xmlns="" val="4319861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o-RO" dirty="0" smtClean="0"/>
              <a:t>           </a:t>
            </a:r>
            <a:r>
              <a:rPr lang="en-US" dirty="0" smtClean="0"/>
              <a:t>INSTRUIRE </a:t>
            </a:r>
            <a:r>
              <a:rPr lang="en-US" dirty="0"/>
              <a:t>CLASA A V_A</a:t>
            </a:r>
          </a:p>
        </p:txBody>
      </p:sp>
      <p:sp>
        <p:nvSpPr>
          <p:cNvPr id="3" name="Content Placeholder 2"/>
          <p:cNvSpPr>
            <a:spLocks noGrp="1"/>
          </p:cNvSpPr>
          <p:nvPr>
            <p:ph idx="1"/>
          </p:nvPr>
        </p:nvSpPr>
        <p:spPr/>
        <p:txBody>
          <a:bodyPr>
            <a:normAutofit lnSpcReduction="10000"/>
          </a:bodyPr>
          <a:lstStyle/>
          <a:p>
            <a:pPr marL="0" indent="0">
              <a:buNone/>
            </a:pPr>
            <a:r>
              <a:rPr lang="ro-RO" dirty="0" smtClean="0"/>
              <a:t>Conform sugestiilor metodologice la programele de gimanziu</a:t>
            </a:r>
          </a:p>
          <a:p>
            <a:pPr algn="just">
              <a:buFont typeface="Wingdings" panose="05000000000000000000" pitchFamily="2" charset="2"/>
              <a:buChar char="v"/>
            </a:pPr>
            <a:r>
              <a:rPr lang="en-US" dirty="0" err="1" smtClean="0"/>
              <a:t>Competenţele</a:t>
            </a:r>
            <a:r>
              <a:rPr lang="en-US" dirty="0" smtClean="0"/>
              <a:t> </a:t>
            </a:r>
            <a:r>
              <a:rPr lang="en-US" dirty="0" err="1"/>
              <a:t>generale</a:t>
            </a:r>
            <a:r>
              <a:rPr lang="en-US" dirty="0"/>
              <a:t> </a:t>
            </a:r>
            <a:r>
              <a:rPr lang="en-US" dirty="0" err="1"/>
              <a:t>şi</a:t>
            </a:r>
            <a:r>
              <a:rPr lang="en-US" dirty="0"/>
              <a:t> </a:t>
            </a:r>
            <a:r>
              <a:rPr lang="en-US" dirty="0" err="1"/>
              <a:t>specifice</a:t>
            </a:r>
            <a:r>
              <a:rPr lang="en-US" dirty="0"/>
              <a:t> elaborate </a:t>
            </a:r>
            <a:r>
              <a:rPr lang="en-US" dirty="0" err="1"/>
              <a:t>pentru</a:t>
            </a:r>
            <a:r>
              <a:rPr lang="en-US" dirty="0"/>
              <a:t> </a:t>
            </a:r>
            <a:r>
              <a:rPr lang="en-US" dirty="0" err="1"/>
              <a:t>disciplina</a:t>
            </a:r>
            <a:r>
              <a:rPr lang="en-US" dirty="0"/>
              <a:t> </a:t>
            </a:r>
            <a:r>
              <a:rPr lang="en-US" i="1" dirty="0" err="1"/>
              <a:t>Istorie</a:t>
            </a:r>
            <a:r>
              <a:rPr lang="en-US" i="1" dirty="0"/>
              <a:t> </a:t>
            </a:r>
            <a:r>
              <a:rPr lang="en-US" dirty="0" err="1"/>
              <a:t>răspund</a:t>
            </a:r>
            <a:r>
              <a:rPr lang="en-US" dirty="0"/>
              <a:t> direct </a:t>
            </a:r>
            <a:r>
              <a:rPr lang="en-US" dirty="0" err="1"/>
              <a:t>elementelor</a:t>
            </a:r>
            <a:r>
              <a:rPr lang="en-US" dirty="0"/>
              <a:t> care </a:t>
            </a:r>
            <a:r>
              <a:rPr lang="en-US" dirty="0" err="1"/>
              <a:t>definesc</a:t>
            </a:r>
            <a:r>
              <a:rPr lang="en-US" dirty="0"/>
              <a:t> </a:t>
            </a:r>
            <a:r>
              <a:rPr lang="en-US" dirty="0" err="1"/>
              <a:t>profilul</a:t>
            </a:r>
            <a:r>
              <a:rPr lang="en-US" dirty="0"/>
              <a:t> de </a:t>
            </a:r>
            <a:r>
              <a:rPr lang="en-US" dirty="0" err="1"/>
              <a:t>formare</a:t>
            </a:r>
            <a:r>
              <a:rPr lang="en-US" dirty="0"/>
              <a:t> al </a:t>
            </a:r>
            <a:r>
              <a:rPr lang="en-US" dirty="0" err="1"/>
              <a:t>absolventului</a:t>
            </a:r>
            <a:r>
              <a:rPr lang="en-US" dirty="0"/>
              <a:t> de </a:t>
            </a:r>
            <a:r>
              <a:rPr lang="en-US" dirty="0" err="1"/>
              <a:t>gimnaziu</a:t>
            </a:r>
            <a:r>
              <a:rPr lang="en-US" dirty="0"/>
              <a:t>, </a:t>
            </a:r>
            <a:r>
              <a:rPr lang="en-US" dirty="0" err="1"/>
              <a:t>elemente</a:t>
            </a:r>
            <a:r>
              <a:rPr lang="en-US" dirty="0"/>
              <a:t> </a:t>
            </a:r>
            <a:r>
              <a:rPr lang="en-US" dirty="0" err="1"/>
              <a:t>ce</a:t>
            </a:r>
            <a:r>
              <a:rPr lang="en-US" dirty="0"/>
              <a:t> au la </a:t>
            </a:r>
            <a:r>
              <a:rPr lang="en-US" dirty="0" err="1"/>
              <a:t>bază</a:t>
            </a:r>
            <a:r>
              <a:rPr lang="en-US" dirty="0"/>
              <a:t> </a:t>
            </a:r>
            <a:r>
              <a:rPr lang="en-US" dirty="0" err="1"/>
              <a:t>competenţele</a:t>
            </a:r>
            <a:r>
              <a:rPr lang="en-US" dirty="0"/>
              <a:t> </a:t>
            </a:r>
            <a:r>
              <a:rPr lang="en-US" dirty="0" err="1"/>
              <a:t>cheie</a:t>
            </a:r>
            <a:r>
              <a:rPr lang="en-US" dirty="0"/>
              <a:t> </a:t>
            </a:r>
            <a:r>
              <a:rPr lang="en-US" dirty="0" err="1"/>
              <a:t>stabilite</a:t>
            </a:r>
            <a:r>
              <a:rPr lang="en-US" dirty="0"/>
              <a:t> la </a:t>
            </a:r>
            <a:r>
              <a:rPr lang="en-US" dirty="0" err="1"/>
              <a:t>nivel</a:t>
            </a:r>
            <a:r>
              <a:rPr lang="en-US" dirty="0"/>
              <a:t> </a:t>
            </a:r>
            <a:r>
              <a:rPr lang="en-US" dirty="0" err="1"/>
              <a:t>european</a:t>
            </a:r>
            <a:r>
              <a:rPr lang="en-US" dirty="0"/>
              <a:t>. Cu o </a:t>
            </a:r>
            <a:r>
              <a:rPr lang="en-US" dirty="0" err="1"/>
              <a:t>singură</a:t>
            </a:r>
            <a:r>
              <a:rPr lang="en-US" dirty="0"/>
              <a:t> </a:t>
            </a:r>
            <a:r>
              <a:rPr lang="en-US" dirty="0" err="1"/>
              <a:t>excepţie</a:t>
            </a:r>
            <a:r>
              <a:rPr lang="en-US" dirty="0"/>
              <a:t>, </a:t>
            </a:r>
            <a:r>
              <a:rPr lang="en-US" dirty="0" err="1"/>
              <a:t>competenţa</a:t>
            </a:r>
            <a:r>
              <a:rPr lang="en-US" dirty="0"/>
              <a:t> de </a:t>
            </a:r>
            <a:r>
              <a:rPr lang="en-US" dirty="0" err="1"/>
              <a:t>comunicare</a:t>
            </a:r>
            <a:r>
              <a:rPr lang="en-US" dirty="0"/>
              <a:t> </a:t>
            </a:r>
            <a:r>
              <a:rPr lang="en-US" dirty="0" err="1"/>
              <a:t>în</a:t>
            </a:r>
            <a:r>
              <a:rPr lang="en-US" dirty="0"/>
              <a:t> limbi </a:t>
            </a:r>
            <a:r>
              <a:rPr lang="en-US" dirty="0" err="1"/>
              <a:t>străine</a:t>
            </a:r>
            <a:r>
              <a:rPr lang="en-US" dirty="0"/>
              <a:t>, </a:t>
            </a:r>
            <a:r>
              <a:rPr lang="en-US" dirty="0" err="1"/>
              <a:t>toate</a:t>
            </a:r>
            <a:r>
              <a:rPr lang="en-US" dirty="0"/>
              <a:t> </a:t>
            </a:r>
            <a:r>
              <a:rPr lang="en-US" dirty="0" err="1"/>
              <a:t>competenţele</a:t>
            </a:r>
            <a:r>
              <a:rPr lang="en-US" dirty="0"/>
              <a:t> </a:t>
            </a:r>
            <a:r>
              <a:rPr lang="en-US" dirty="0" err="1"/>
              <a:t>cheie</a:t>
            </a:r>
            <a:r>
              <a:rPr lang="en-US" dirty="0"/>
              <a:t> </a:t>
            </a:r>
            <a:r>
              <a:rPr lang="en-US" dirty="0" err="1"/>
              <a:t>sunt</a:t>
            </a:r>
            <a:r>
              <a:rPr lang="en-US" dirty="0"/>
              <a:t> </a:t>
            </a:r>
            <a:r>
              <a:rPr lang="en-US" dirty="0" err="1"/>
              <a:t>luate</a:t>
            </a:r>
            <a:r>
              <a:rPr lang="en-US" dirty="0"/>
              <a:t> </a:t>
            </a:r>
            <a:r>
              <a:rPr lang="en-US" dirty="0" err="1"/>
              <a:t>în</a:t>
            </a:r>
            <a:r>
              <a:rPr lang="en-US" dirty="0"/>
              <a:t> </a:t>
            </a:r>
            <a:r>
              <a:rPr lang="en-US" dirty="0" err="1"/>
              <a:t>considerare</a:t>
            </a:r>
            <a:r>
              <a:rPr lang="en-US" dirty="0"/>
              <a:t> de </a:t>
            </a:r>
            <a:r>
              <a:rPr lang="en-US" dirty="0" err="1"/>
              <a:t>către</a:t>
            </a:r>
            <a:r>
              <a:rPr lang="en-US" dirty="0"/>
              <a:t> </a:t>
            </a:r>
            <a:r>
              <a:rPr lang="en-US" dirty="0" err="1" smtClean="0"/>
              <a:t>competenţele</a:t>
            </a:r>
            <a:r>
              <a:rPr lang="en-US" dirty="0" smtClean="0"/>
              <a:t> </a:t>
            </a:r>
            <a:r>
              <a:rPr lang="en-US" dirty="0" err="1"/>
              <a:t>generale</a:t>
            </a:r>
            <a:r>
              <a:rPr lang="en-US" dirty="0"/>
              <a:t> formulate </a:t>
            </a:r>
            <a:r>
              <a:rPr lang="en-US" dirty="0" err="1"/>
              <a:t>pentru</a:t>
            </a:r>
            <a:r>
              <a:rPr lang="en-US" dirty="0"/>
              <a:t> </a:t>
            </a:r>
            <a:r>
              <a:rPr lang="en-US" dirty="0" err="1"/>
              <a:t>disciplina</a:t>
            </a:r>
            <a:r>
              <a:rPr lang="en-US" dirty="0"/>
              <a:t> </a:t>
            </a:r>
            <a:r>
              <a:rPr lang="en-US" i="1" dirty="0" err="1"/>
              <a:t>Istorie</a:t>
            </a:r>
            <a:r>
              <a:rPr lang="en-US" dirty="0"/>
              <a:t>. </a:t>
            </a:r>
            <a:endParaRPr lang="ro-RO" dirty="0" smtClean="0"/>
          </a:p>
          <a:p>
            <a:pPr algn="just">
              <a:buFont typeface="Wingdings" panose="05000000000000000000" pitchFamily="2" charset="2"/>
              <a:buChar char="v"/>
            </a:pPr>
            <a:r>
              <a:rPr lang="ro-RO" dirty="0" smtClean="0"/>
              <a:t>Pentru formarea, exsersarea sau consolidarea acestora se selectează strategiile didactice , în funcție de evaoluția și nivelul clasei, utilizându-se conținuturiel relevante</a:t>
            </a:r>
          </a:p>
          <a:p>
            <a:pPr algn="just">
              <a:buFont typeface="Wingdings" panose="05000000000000000000" pitchFamily="2" charset="2"/>
              <a:buChar char="v"/>
            </a:pPr>
            <a:endParaRPr lang="en-US" dirty="0"/>
          </a:p>
        </p:txBody>
      </p:sp>
    </p:spTree>
    <p:extLst>
      <p:ext uri="{BB962C8B-B14F-4D97-AF65-F5344CB8AC3E}">
        <p14:creationId xmlns:p14="http://schemas.microsoft.com/office/powerpoint/2010/main" xmlns="" val="15402531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o-RO" dirty="0" smtClean="0"/>
              <a:t>           </a:t>
            </a:r>
            <a:r>
              <a:rPr lang="en-US" dirty="0" smtClean="0"/>
              <a:t>INSTRUIRE </a:t>
            </a:r>
            <a:r>
              <a:rPr lang="en-US" dirty="0"/>
              <a:t>CLASA A V_A</a:t>
            </a:r>
          </a:p>
        </p:txBody>
      </p:sp>
      <p:sp>
        <p:nvSpPr>
          <p:cNvPr id="3" name="Content Placeholder 2"/>
          <p:cNvSpPr>
            <a:spLocks noGrp="1"/>
          </p:cNvSpPr>
          <p:nvPr>
            <p:ph idx="1"/>
          </p:nvPr>
        </p:nvSpPr>
        <p:spPr/>
        <p:txBody>
          <a:bodyPr/>
          <a:lstStyle/>
          <a:p>
            <a:pPr algn="just">
              <a:buFont typeface="Wingdings" panose="05000000000000000000" pitchFamily="2" charset="2"/>
              <a:buChar char="v"/>
            </a:pPr>
            <a:r>
              <a:rPr lang="ro-RO" dirty="0" smtClean="0"/>
              <a:t>Atât la clasa a V-a cât și la celelalte programe e</a:t>
            </a:r>
            <a:r>
              <a:rPr lang="en-US" dirty="0" err="1" smtClean="0"/>
              <a:t>xemplele</a:t>
            </a:r>
            <a:r>
              <a:rPr lang="en-US" dirty="0" smtClean="0"/>
              <a:t> </a:t>
            </a:r>
            <a:r>
              <a:rPr lang="en-US" dirty="0"/>
              <a:t>de </a:t>
            </a:r>
            <a:r>
              <a:rPr lang="en-US" dirty="0" err="1"/>
              <a:t>activităţi</a:t>
            </a:r>
            <a:r>
              <a:rPr lang="en-US" dirty="0"/>
              <a:t> de </a:t>
            </a:r>
            <a:r>
              <a:rPr lang="en-US" dirty="0" err="1"/>
              <a:t>învăţare</a:t>
            </a:r>
            <a:r>
              <a:rPr lang="en-US" dirty="0"/>
              <a:t> </a:t>
            </a:r>
            <a:r>
              <a:rPr lang="en-US" dirty="0" err="1"/>
              <a:t>asociate</a:t>
            </a:r>
            <a:r>
              <a:rPr lang="en-US" dirty="0"/>
              <a:t> </a:t>
            </a:r>
            <a:r>
              <a:rPr lang="en-US" dirty="0" err="1"/>
              <a:t>competenţelor</a:t>
            </a:r>
            <a:r>
              <a:rPr lang="en-US" dirty="0"/>
              <a:t> </a:t>
            </a:r>
            <a:r>
              <a:rPr lang="en-US" dirty="0" err="1"/>
              <a:t>specifice</a:t>
            </a:r>
            <a:r>
              <a:rPr lang="en-US" dirty="0"/>
              <a:t> </a:t>
            </a:r>
            <a:r>
              <a:rPr lang="en-US" dirty="0" err="1"/>
              <a:t>reprezintă</a:t>
            </a:r>
            <a:r>
              <a:rPr lang="en-US" dirty="0"/>
              <a:t> </a:t>
            </a:r>
            <a:r>
              <a:rPr lang="en-US" dirty="0" err="1"/>
              <a:t>sugestii</a:t>
            </a:r>
            <a:r>
              <a:rPr lang="en-US" dirty="0"/>
              <a:t> care pot fi </a:t>
            </a:r>
            <a:r>
              <a:rPr lang="en-US" dirty="0" err="1"/>
              <a:t>preluate</a:t>
            </a:r>
            <a:r>
              <a:rPr lang="en-US" dirty="0"/>
              <a:t> de </a:t>
            </a:r>
            <a:r>
              <a:rPr lang="en-US" dirty="0" err="1"/>
              <a:t>către</a:t>
            </a:r>
            <a:r>
              <a:rPr lang="en-US" dirty="0"/>
              <a:t> </a:t>
            </a:r>
            <a:r>
              <a:rPr lang="en-US" dirty="0" err="1"/>
              <a:t>profesor</a:t>
            </a:r>
            <a:r>
              <a:rPr lang="en-US" dirty="0"/>
              <a:t>, </a:t>
            </a:r>
            <a:r>
              <a:rPr lang="en-US" dirty="0" err="1"/>
              <a:t>dezvoltate</a:t>
            </a:r>
            <a:r>
              <a:rPr lang="en-US" dirty="0"/>
              <a:t>, </a:t>
            </a:r>
            <a:r>
              <a:rPr lang="en-US" dirty="0" err="1"/>
              <a:t>adaptate</a:t>
            </a:r>
            <a:r>
              <a:rPr lang="en-US" dirty="0"/>
              <a:t> </a:t>
            </a:r>
            <a:r>
              <a:rPr lang="en-US" dirty="0" err="1"/>
              <a:t>sau</a:t>
            </a:r>
            <a:r>
              <a:rPr lang="en-US" dirty="0"/>
              <a:t> </a:t>
            </a:r>
            <a:r>
              <a:rPr lang="en-US" dirty="0" err="1"/>
              <a:t>înlocuite</a:t>
            </a:r>
            <a:r>
              <a:rPr lang="en-US" dirty="0"/>
              <a:t> cu </a:t>
            </a:r>
            <a:r>
              <a:rPr lang="en-US" dirty="0" err="1"/>
              <a:t>cele</a:t>
            </a:r>
            <a:r>
              <a:rPr lang="en-US" dirty="0"/>
              <a:t> </a:t>
            </a:r>
            <a:r>
              <a:rPr lang="en-US" dirty="0" err="1"/>
              <a:t>mai</a:t>
            </a:r>
            <a:r>
              <a:rPr lang="en-US" dirty="0"/>
              <a:t> </a:t>
            </a:r>
            <a:r>
              <a:rPr lang="en-US" dirty="0" err="1"/>
              <a:t>potrivite</a:t>
            </a:r>
            <a:r>
              <a:rPr lang="en-US" dirty="0"/>
              <a:t> </a:t>
            </a:r>
            <a:r>
              <a:rPr lang="en-US" dirty="0" err="1"/>
              <a:t>situaţii</a:t>
            </a:r>
            <a:r>
              <a:rPr lang="en-US" dirty="0"/>
              <a:t> </a:t>
            </a:r>
            <a:r>
              <a:rPr lang="en-US" dirty="0" err="1"/>
              <a:t>şi</a:t>
            </a:r>
            <a:r>
              <a:rPr lang="en-US" dirty="0"/>
              <a:t> </a:t>
            </a:r>
            <a:r>
              <a:rPr lang="en-US" dirty="0" err="1"/>
              <a:t>experienţe</a:t>
            </a:r>
            <a:r>
              <a:rPr lang="en-US" dirty="0"/>
              <a:t> de </a:t>
            </a:r>
            <a:r>
              <a:rPr lang="en-US" dirty="0" err="1"/>
              <a:t>învăţare</a:t>
            </a:r>
            <a:r>
              <a:rPr lang="en-US" dirty="0"/>
              <a:t> care </a:t>
            </a:r>
            <a:r>
              <a:rPr lang="en-US" dirty="0" err="1"/>
              <a:t>să</a:t>
            </a:r>
            <a:r>
              <a:rPr lang="en-US" dirty="0"/>
              <a:t> </a:t>
            </a:r>
            <a:r>
              <a:rPr lang="en-US" dirty="0" err="1"/>
              <a:t>conducă</a:t>
            </a:r>
            <a:r>
              <a:rPr lang="en-US" dirty="0"/>
              <a:t> la </a:t>
            </a:r>
            <a:r>
              <a:rPr lang="en-US" dirty="0" err="1"/>
              <a:t>atingerea</a:t>
            </a:r>
            <a:r>
              <a:rPr lang="en-US" dirty="0"/>
              <a:t> </a:t>
            </a:r>
            <a:r>
              <a:rPr lang="en-US" dirty="0" err="1"/>
              <a:t>ţintelor</a:t>
            </a:r>
            <a:r>
              <a:rPr lang="en-US" dirty="0"/>
              <a:t> </a:t>
            </a:r>
            <a:r>
              <a:rPr lang="en-US" dirty="0" err="1"/>
              <a:t>educaţionale</a:t>
            </a:r>
            <a:r>
              <a:rPr lang="en-US" dirty="0"/>
              <a:t> </a:t>
            </a:r>
            <a:r>
              <a:rPr lang="en-US" dirty="0" err="1"/>
              <a:t>propuse</a:t>
            </a:r>
            <a:r>
              <a:rPr lang="en-US" dirty="0"/>
              <a:t>. </a:t>
            </a:r>
            <a:r>
              <a:rPr lang="en-US" dirty="0" err="1"/>
              <a:t>Opţiunile</a:t>
            </a:r>
            <a:r>
              <a:rPr lang="en-US" dirty="0"/>
              <a:t>, </a:t>
            </a:r>
            <a:r>
              <a:rPr lang="en-US" dirty="0" err="1"/>
              <a:t>alegerile</a:t>
            </a:r>
            <a:r>
              <a:rPr lang="en-US" dirty="0"/>
              <a:t>, </a:t>
            </a:r>
            <a:r>
              <a:rPr lang="en-US" dirty="0" err="1"/>
              <a:t>deciziile</a:t>
            </a:r>
            <a:r>
              <a:rPr lang="en-US" dirty="0"/>
              <a:t> </a:t>
            </a:r>
            <a:r>
              <a:rPr lang="en-US" dirty="0" err="1"/>
              <a:t>sunt</a:t>
            </a:r>
            <a:r>
              <a:rPr lang="en-US" dirty="0"/>
              <a:t> ale </a:t>
            </a:r>
            <a:r>
              <a:rPr lang="en-US" dirty="0" err="1"/>
              <a:t>profesorului</a:t>
            </a:r>
            <a:r>
              <a:rPr lang="en-US" dirty="0"/>
              <a:t> </a:t>
            </a:r>
            <a:r>
              <a:rPr lang="ro-RO" dirty="0" smtClean="0"/>
              <a:t>.</a:t>
            </a:r>
          </a:p>
          <a:p>
            <a:pPr algn="just">
              <a:buFont typeface="Wingdings" panose="05000000000000000000" pitchFamily="2" charset="2"/>
              <a:buChar char="v"/>
            </a:pPr>
            <a:r>
              <a:rPr lang="ro-RO" dirty="0" smtClean="0"/>
              <a:t>În consecință, obligatorii prin programă sunt competențele generale și cele specifice și conținuturile. Strategiile de învățare și activitățile de învățate pot fi alese de fiecare profesor în parte în fucnție de factorii mai sus menționați.</a:t>
            </a:r>
            <a:endParaRPr lang="en-US" dirty="0"/>
          </a:p>
        </p:txBody>
      </p:sp>
    </p:spTree>
    <p:extLst>
      <p:ext uri="{BB962C8B-B14F-4D97-AF65-F5344CB8AC3E}">
        <p14:creationId xmlns:p14="http://schemas.microsoft.com/office/powerpoint/2010/main" xmlns="" val="4793970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o-RO" dirty="0" smtClean="0"/>
              <a:t>                </a:t>
            </a:r>
            <a:r>
              <a:rPr lang="en-US" dirty="0" smtClean="0"/>
              <a:t>INSTRUIRE </a:t>
            </a:r>
            <a:r>
              <a:rPr lang="en-US" dirty="0"/>
              <a:t>CLASA A V_A</a:t>
            </a:r>
          </a:p>
        </p:txBody>
      </p:sp>
      <p:sp>
        <p:nvSpPr>
          <p:cNvPr id="3" name="Content Placeholder 2"/>
          <p:cNvSpPr>
            <a:spLocks noGrp="1"/>
          </p:cNvSpPr>
          <p:nvPr>
            <p:ph idx="1"/>
          </p:nvPr>
        </p:nvSpPr>
        <p:spPr>
          <a:xfrm>
            <a:off x="680321" y="2336873"/>
            <a:ext cx="11136541" cy="4120198"/>
          </a:xfrm>
        </p:spPr>
        <p:txBody>
          <a:bodyPr>
            <a:normAutofit fontScale="70000" lnSpcReduction="20000"/>
          </a:bodyPr>
          <a:lstStyle/>
          <a:p>
            <a:pPr>
              <a:buFont typeface="Wingdings" panose="05000000000000000000" pitchFamily="2" charset="2"/>
              <a:buChar char="v"/>
            </a:pPr>
            <a:r>
              <a:rPr lang="ro-RO" sz="2900" dirty="0" smtClean="0"/>
              <a:t>În cea ce privește conținuturile:</a:t>
            </a:r>
            <a:endParaRPr lang="en-US" sz="2900" dirty="0"/>
          </a:p>
          <a:p>
            <a:pPr algn="just"/>
            <a:r>
              <a:rPr lang="en-US" sz="2900" dirty="0" err="1" smtClean="0"/>
              <a:t>Selecţia</a:t>
            </a:r>
            <a:r>
              <a:rPr lang="ro-RO" sz="2900" dirty="0" smtClean="0"/>
              <a:t> lor</a:t>
            </a:r>
            <a:r>
              <a:rPr lang="en-US" sz="2900" dirty="0" smtClean="0"/>
              <a:t> </a:t>
            </a:r>
            <a:r>
              <a:rPr lang="en-US" sz="2900" dirty="0"/>
              <a:t>are </a:t>
            </a:r>
            <a:r>
              <a:rPr lang="en-US" sz="2900" dirty="0" err="1"/>
              <a:t>în</a:t>
            </a:r>
            <a:r>
              <a:rPr lang="en-US" sz="2900" dirty="0"/>
              <a:t> </a:t>
            </a:r>
            <a:r>
              <a:rPr lang="en-US" sz="2900" dirty="0" err="1"/>
              <a:t>vedere</a:t>
            </a:r>
            <a:r>
              <a:rPr lang="en-US" sz="2900" dirty="0"/>
              <a:t> </a:t>
            </a:r>
            <a:r>
              <a:rPr lang="en-US" sz="2900" dirty="0" err="1"/>
              <a:t>experienţele</a:t>
            </a:r>
            <a:r>
              <a:rPr lang="en-US" sz="2900" dirty="0"/>
              <a:t> </a:t>
            </a:r>
            <a:r>
              <a:rPr lang="en-US" sz="2900" dirty="0" err="1"/>
              <a:t>cotidiene</a:t>
            </a:r>
            <a:r>
              <a:rPr lang="en-US" sz="2900" dirty="0"/>
              <a:t> de </a:t>
            </a:r>
            <a:r>
              <a:rPr lang="en-US" sz="2900" dirty="0" err="1"/>
              <a:t>cunoaştere</a:t>
            </a:r>
            <a:r>
              <a:rPr lang="en-US" sz="2900" dirty="0"/>
              <a:t> ale </a:t>
            </a:r>
            <a:r>
              <a:rPr lang="en-US" sz="2900" dirty="0" err="1"/>
              <a:t>copiilor</a:t>
            </a:r>
            <a:r>
              <a:rPr lang="en-US" sz="2900" dirty="0"/>
              <a:t> </a:t>
            </a:r>
            <a:r>
              <a:rPr lang="en-US" sz="2900" dirty="0" err="1"/>
              <a:t>raportate</a:t>
            </a:r>
            <a:r>
              <a:rPr lang="en-US" sz="2900" dirty="0"/>
              <a:t> la </a:t>
            </a:r>
            <a:r>
              <a:rPr lang="en-US" sz="2900" dirty="0" err="1"/>
              <a:t>vârsta</a:t>
            </a:r>
            <a:r>
              <a:rPr lang="en-US" sz="2900" dirty="0"/>
              <a:t> </a:t>
            </a:r>
            <a:r>
              <a:rPr lang="en-US" sz="2900" dirty="0" err="1"/>
              <a:t>acestora</a:t>
            </a:r>
            <a:r>
              <a:rPr lang="en-US" sz="2900" dirty="0"/>
              <a:t> </a:t>
            </a:r>
            <a:r>
              <a:rPr lang="en-US" sz="2900" dirty="0" err="1"/>
              <a:t>în</a:t>
            </a:r>
            <a:r>
              <a:rPr lang="en-US" sz="2900" dirty="0"/>
              <a:t> </a:t>
            </a:r>
            <a:r>
              <a:rPr lang="en-US" sz="2900" dirty="0" err="1"/>
              <a:t>ciclul</a:t>
            </a:r>
            <a:r>
              <a:rPr lang="en-US" sz="2900" dirty="0"/>
              <a:t> </a:t>
            </a:r>
            <a:r>
              <a:rPr lang="en-US" sz="2900" dirty="0" err="1"/>
              <a:t>gimnazial</a:t>
            </a:r>
            <a:r>
              <a:rPr lang="en-US" sz="2900" dirty="0"/>
              <a:t> (10/11 - 14/15 </a:t>
            </a:r>
            <a:r>
              <a:rPr lang="en-US" sz="2900" dirty="0" err="1"/>
              <a:t>ani</a:t>
            </a:r>
            <a:r>
              <a:rPr lang="en-US" sz="2900" dirty="0"/>
              <a:t>); </a:t>
            </a:r>
          </a:p>
          <a:p>
            <a:pPr algn="just"/>
            <a:r>
              <a:rPr lang="it-IT" sz="2900" dirty="0"/>
              <a:t>- conţinuturile propuse spre studiu solicită abordări transdisciplinare; </a:t>
            </a:r>
          </a:p>
          <a:p>
            <a:pPr algn="just"/>
            <a:r>
              <a:rPr lang="it-IT" sz="2900" dirty="0"/>
              <a:t>- ordonarea conţinuturilor are în vedere principiul cronologic; </a:t>
            </a:r>
          </a:p>
          <a:p>
            <a:pPr algn="just"/>
            <a:r>
              <a:rPr lang="en-US" sz="2900" dirty="0"/>
              <a:t>- </a:t>
            </a:r>
            <a:r>
              <a:rPr lang="en-US" sz="2900" dirty="0" err="1"/>
              <a:t>conţinuturile</a:t>
            </a:r>
            <a:r>
              <a:rPr lang="en-US" sz="2900" dirty="0"/>
              <a:t> </a:t>
            </a:r>
            <a:r>
              <a:rPr lang="en-US" sz="2900" dirty="0" err="1"/>
              <a:t>sunt</a:t>
            </a:r>
            <a:r>
              <a:rPr lang="en-US" sz="2900" dirty="0"/>
              <a:t> </a:t>
            </a:r>
            <a:r>
              <a:rPr lang="en-US" sz="2900" dirty="0" err="1"/>
              <a:t>grupate</a:t>
            </a:r>
            <a:r>
              <a:rPr lang="en-US" sz="2900" dirty="0"/>
              <a:t> </a:t>
            </a:r>
            <a:r>
              <a:rPr lang="en-US" sz="2900" dirty="0" err="1"/>
              <a:t>pe</a:t>
            </a:r>
            <a:r>
              <a:rPr lang="en-US" sz="2900" dirty="0"/>
              <a:t> </a:t>
            </a:r>
            <a:r>
              <a:rPr lang="en-US" sz="2900" i="1" dirty="0" err="1"/>
              <a:t>domenii</a:t>
            </a:r>
            <a:r>
              <a:rPr lang="en-US" sz="2900" i="1" dirty="0"/>
              <a:t> de </a:t>
            </a:r>
            <a:r>
              <a:rPr lang="en-US" sz="2900" i="1" dirty="0" err="1"/>
              <a:t>conţinut</a:t>
            </a:r>
            <a:r>
              <a:rPr lang="en-US" sz="2900" i="1" dirty="0"/>
              <a:t>. </a:t>
            </a:r>
            <a:r>
              <a:rPr lang="en-US" sz="2900" dirty="0" err="1"/>
              <a:t>fiecare</a:t>
            </a:r>
            <a:r>
              <a:rPr lang="en-US" sz="2900" dirty="0"/>
              <a:t> </a:t>
            </a:r>
            <a:r>
              <a:rPr lang="en-US" sz="2900" dirty="0" err="1"/>
              <a:t>domeniu</a:t>
            </a:r>
            <a:r>
              <a:rPr lang="en-US" sz="2900" dirty="0"/>
              <a:t> de </a:t>
            </a:r>
            <a:r>
              <a:rPr lang="en-US" sz="2900" dirty="0" err="1"/>
              <a:t>conţinut</a:t>
            </a:r>
            <a:r>
              <a:rPr lang="en-US" sz="2900" dirty="0"/>
              <a:t> </a:t>
            </a:r>
            <a:r>
              <a:rPr lang="en-US" sz="2900" dirty="0" err="1"/>
              <a:t>poate</a:t>
            </a:r>
            <a:r>
              <a:rPr lang="en-US" sz="2900" dirty="0"/>
              <a:t> </a:t>
            </a:r>
            <a:r>
              <a:rPr lang="en-US" sz="2900" dirty="0" err="1"/>
              <a:t>să</a:t>
            </a:r>
            <a:r>
              <a:rPr lang="en-US" sz="2900" dirty="0"/>
              <a:t> </a:t>
            </a:r>
            <a:r>
              <a:rPr lang="en-US" sz="2900" dirty="0" err="1"/>
              <a:t>corespundă</a:t>
            </a:r>
            <a:r>
              <a:rPr lang="en-US" sz="2900" dirty="0"/>
              <a:t> cu o </a:t>
            </a:r>
            <a:r>
              <a:rPr lang="en-US" sz="2900" dirty="0" err="1"/>
              <a:t>unitate</a:t>
            </a:r>
            <a:r>
              <a:rPr lang="en-US" sz="2900" dirty="0"/>
              <a:t> de </a:t>
            </a:r>
            <a:r>
              <a:rPr lang="en-US" sz="2900" dirty="0" err="1"/>
              <a:t>învăţare</a:t>
            </a:r>
            <a:r>
              <a:rPr lang="en-US" sz="2900" dirty="0"/>
              <a:t>; </a:t>
            </a:r>
          </a:p>
          <a:p>
            <a:pPr algn="just"/>
            <a:r>
              <a:rPr lang="en-US" sz="2900" dirty="0" err="1"/>
              <a:t>toate</a:t>
            </a:r>
            <a:r>
              <a:rPr lang="en-US" sz="2900" dirty="0"/>
              <a:t> </a:t>
            </a:r>
            <a:r>
              <a:rPr lang="en-US" sz="2900" dirty="0" err="1"/>
              <a:t>conţinuturile</a:t>
            </a:r>
            <a:r>
              <a:rPr lang="en-US" sz="2900" dirty="0"/>
              <a:t> </a:t>
            </a:r>
            <a:r>
              <a:rPr lang="en-US" sz="2900" dirty="0" err="1"/>
              <a:t>şi</a:t>
            </a:r>
            <a:r>
              <a:rPr lang="en-US" sz="2900" dirty="0"/>
              <a:t> </a:t>
            </a:r>
            <a:r>
              <a:rPr lang="en-US" sz="2900" dirty="0" err="1"/>
              <a:t>studiile</a:t>
            </a:r>
            <a:r>
              <a:rPr lang="en-US" sz="2900" dirty="0"/>
              <a:t> de </a:t>
            </a:r>
            <a:r>
              <a:rPr lang="en-US" sz="2900" dirty="0" err="1"/>
              <a:t>caz</a:t>
            </a:r>
            <a:r>
              <a:rPr lang="en-US" sz="2900" dirty="0"/>
              <a:t> </a:t>
            </a:r>
            <a:r>
              <a:rPr lang="en-US" sz="2900" dirty="0" err="1"/>
              <a:t>sunt</a:t>
            </a:r>
            <a:r>
              <a:rPr lang="en-US" sz="2900" dirty="0"/>
              <a:t> </a:t>
            </a:r>
            <a:r>
              <a:rPr lang="en-US" sz="2900" dirty="0" err="1"/>
              <a:t>obligatorii</a:t>
            </a:r>
            <a:r>
              <a:rPr lang="en-US" sz="2900" dirty="0"/>
              <a:t>. </a:t>
            </a:r>
            <a:r>
              <a:rPr lang="en-US" sz="2900" dirty="0" err="1"/>
              <a:t>studiile</a:t>
            </a:r>
            <a:r>
              <a:rPr lang="en-US" sz="2900" dirty="0"/>
              <a:t> de </a:t>
            </a:r>
            <a:r>
              <a:rPr lang="en-US" sz="2900" dirty="0" err="1"/>
              <a:t>caz</a:t>
            </a:r>
            <a:r>
              <a:rPr lang="en-US" sz="2900" dirty="0"/>
              <a:t> </a:t>
            </a:r>
            <a:r>
              <a:rPr lang="en-US" sz="2900" dirty="0" err="1"/>
              <a:t>reprezintă</a:t>
            </a:r>
            <a:r>
              <a:rPr lang="en-US" sz="2900" dirty="0"/>
              <a:t>, </a:t>
            </a:r>
            <a:r>
              <a:rPr lang="en-US" sz="2900" dirty="0" err="1"/>
              <a:t>în</a:t>
            </a:r>
            <a:r>
              <a:rPr lang="en-US" sz="2900" dirty="0"/>
              <a:t> </a:t>
            </a:r>
            <a:r>
              <a:rPr lang="en-US" sz="2900" dirty="0" err="1"/>
              <a:t>unele</a:t>
            </a:r>
            <a:r>
              <a:rPr lang="en-US" sz="2900" dirty="0"/>
              <a:t> </a:t>
            </a:r>
            <a:r>
              <a:rPr lang="en-US" sz="2900" dirty="0" err="1"/>
              <a:t>cazuri</a:t>
            </a:r>
            <a:r>
              <a:rPr lang="en-US" sz="2900" dirty="0"/>
              <a:t>, </a:t>
            </a:r>
            <a:r>
              <a:rPr lang="en-US" sz="2900" dirty="0" err="1"/>
              <a:t>aprofundări</a:t>
            </a:r>
            <a:r>
              <a:rPr lang="en-US" sz="2900" dirty="0"/>
              <a:t> ale </a:t>
            </a:r>
            <a:r>
              <a:rPr lang="en-US" sz="2900" dirty="0" err="1"/>
              <a:t>temelor</a:t>
            </a:r>
            <a:r>
              <a:rPr lang="en-US" sz="2900" dirty="0"/>
              <a:t>/</a:t>
            </a:r>
            <a:r>
              <a:rPr lang="en-US" sz="2900" dirty="0" err="1"/>
              <a:t>subiectelor</a:t>
            </a:r>
            <a:r>
              <a:rPr lang="en-US" sz="2900" dirty="0"/>
              <a:t> de </a:t>
            </a:r>
            <a:r>
              <a:rPr lang="en-US" sz="2900" dirty="0" err="1"/>
              <a:t>studiu</a:t>
            </a:r>
            <a:r>
              <a:rPr lang="en-US" sz="2900" dirty="0"/>
              <a:t> </a:t>
            </a:r>
            <a:r>
              <a:rPr lang="en-US" sz="2900" dirty="0" err="1"/>
              <a:t>sau</a:t>
            </a:r>
            <a:r>
              <a:rPr lang="en-US" sz="2900" dirty="0"/>
              <a:t>, </a:t>
            </a:r>
            <a:r>
              <a:rPr lang="en-US" sz="2900" dirty="0" err="1"/>
              <a:t>în</a:t>
            </a:r>
            <a:r>
              <a:rPr lang="en-US" sz="2900" dirty="0"/>
              <a:t> </a:t>
            </a:r>
            <a:r>
              <a:rPr lang="en-US" sz="2900" dirty="0" err="1"/>
              <a:t>alte</a:t>
            </a:r>
            <a:r>
              <a:rPr lang="en-US" sz="2900" dirty="0"/>
              <a:t> </a:t>
            </a:r>
            <a:r>
              <a:rPr lang="en-US" sz="2900" dirty="0" err="1"/>
              <a:t>situaţii</a:t>
            </a:r>
            <a:r>
              <a:rPr lang="en-US" sz="2900" dirty="0"/>
              <a:t>, </a:t>
            </a:r>
            <a:r>
              <a:rPr lang="en-US" sz="2900" dirty="0" err="1"/>
              <a:t>elemente</a:t>
            </a:r>
            <a:r>
              <a:rPr lang="en-US" sz="2900" dirty="0"/>
              <a:t> de </a:t>
            </a:r>
            <a:r>
              <a:rPr lang="en-US" sz="2900" dirty="0" err="1"/>
              <a:t>conţinut</a:t>
            </a:r>
            <a:r>
              <a:rPr lang="en-US" sz="2900" dirty="0"/>
              <a:t> </a:t>
            </a:r>
            <a:r>
              <a:rPr lang="en-US" sz="2900" dirty="0" err="1"/>
              <a:t>distincte</a:t>
            </a:r>
            <a:r>
              <a:rPr lang="en-US" sz="2900" dirty="0"/>
              <a:t>; </a:t>
            </a:r>
          </a:p>
          <a:p>
            <a:pPr algn="just"/>
            <a:r>
              <a:rPr lang="en-US" sz="2900" dirty="0"/>
              <a:t>- </a:t>
            </a:r>
            <a:r>
              <a:rPr lang="en-US" sz="2900" dirty="0" err="1"/>
              <a:t>enunţarea</a:t>
            </a:r>
            <a:r>
              <a:rPr lang="en-US" sz="2900" dirty="0"/>
              <a:t> </a:t>
            </a:r>
            <a:r>
              <a:rPr lang="en-US" sz="2900" dirty="0" err="1"/>
              <a:t>conţinuturilor</a:t>
            </a:r>
            <a:r>
              <a:rPr lang="en-US" sz="2900" dirty="0"/>
              <a:t> </a:t>
            </a:r>
            <a:r>
              <a:rPr lang="en-US" sz="2900" dirty="0" err="1"/>
              <a:t>în</a:t>
            </a:r>
            <a:r>
              <a:rPr lang="en-US" sz="2900" dirty="0"/>
              <a:t> </a:t>
            </a:r>
            <a:r>
              <a:rPr lang="en-US" sz="2900" dirty="0" err="1"/>
              <a:t>programă</a:t>
            </a:r>
            <a:r>
              <a:rPr lang="en-US" sz="2900" dirty="0"/>
              <a:t> nu </a:t>
            </a:r>
            <a:r>
              <a:rPr lang="en-US" sz="2900" dirty="0" err="1"/>
              <a:t>reprezintă</a:t>
            </a:r>
            <a:r>
              <a:rPr lang="en-US" sz="2900" dirty="0"/>
              <a:t> o </a:t>
            </a:r>
            <a:r>
              <a:rPr lang="en-US" sz="2900" dirty="0" err="1"/>
              <a:t>succesiune</a:t>
            </a:r>
            <a:r>
              <a:rPr lang="en-US" sz="2900" dirty="0"/>
              <a:t> </a:t>
            </a:r>
            <a:r>
              <a:rPr lang="en-US" sz="2900" dirty="0" err="1"/>
              <a:t>obligatorie</a:t>
            </a:r>
            <a:r>
              <a:rPr lang="en-US" sz="2900" dirty="0"/>
              <a:t> </a:t>
            </a:r>
            <a:r>
              <a:rPr lang="en-US" sz="2900" dirty="0" err="1"/>
              <a:t>pentru</a:t>
            </a:r>
            <a:r>
              <a:rPr lang="en-US" sz="2900" dirty="0"/>
              <a:t> </a:t>
            </a:r>
            <a:r>
              <a:rPr lang="en-US" sz="2900" dirty="0" err="1"/>
              <a:t>proiectarea</a:t>
            </a:r>
            <a:r>
              <a:rPr lang="en-US" sz="2900" dirty="0"/>
              <a:t> </a:t>
            </a:r>
            <a:r>
              <a:rPr lang="en-US" sz="2900" dirty="0" err="1"/>
              <a:t>didactică</a:t>
            </a:r>
            <a:r>
              <a:rPr lang="en-US" sz="2900" dirty="0"/>
              <a:t>; </a:t>
            </a:r>
            <a:r>
              <a:rPr lang="en-US" sz="2900" dirty="0" err="1"/>
              <a:t>utilizarea</a:t>
            </a:r>
            <a:r>
              <a:rPr lang="en-US" sz="2900" dirty="0"/>
              <a:t> </a:t>
            </a:r>
            <a:r>
              <a:rPr lang="en-US" sz="2900" dirty="0" err="1"/>
              <a:t>conţinuturilor</a:t>
            </a:r>
            <a:r>
              <a:rPr lang="en-US" sz="2900" dirty="0"/>
              <a:t> </a:t>
            </a:r>
            <a:r>
              <a:rPr lang="en-US" sz="2900" dirty="0" err="1"/>
              <a:t>este</a:t>
            </a:r>
            <a:r>
              <a:rPr lang="en-US" sz="2900" dirty="0"/>
              <a:t> </a:t>
            </a:r>
            <a:r>
              <a:rPr lang="en-US" sz="2900" dirty="0" err="1"/>
              <a:t>determinată</a:t>
            </a:r>
            <a:r>
              <a:rPr lang="en-US" sz="2900" dirty="0"/>
              <a:t> de </a:t>
            </a:r>
            <a:r>
              <a:rPr lang="en-US" sz="2900" dirty="0" err="1"/>
              <a:t>logica</a:t>
            </a:r>
            <a:r>
              <a:rPr lang="en-US" sz="2900" dirty="0"/>
              <a:t> </a:t>
            </a:r>
            <a:r>
              <a:rPr lang="en-US" sz="2900" dirty="0" err="1"/>
              <a:t>demersului</a:t>
            </a:r>
            <a:r>
              <a:rPr lang="en-US" sz="2900" dirty="0"/>
              <a:t> didactic individual </a:t>
            </a:r>
            <a:r>
              <a:rPr lang="en-US" sz="2900" dirty="0" err="1"/>
              <a:t>şi</a:t>
            </a:r>
            <a:r>
              <a:rPr lang="en-US" sz="2900" dirty="0"/>
              <a:t> de </a:t>
            </a:r>
            <a:r>
              <a:rPr lang="en-US" sz="2900" dirty="0" err="1"/>
              <a:t>adecvarea</a:t>
            </a:r>
            <a:r>
              <a:rPr lang="en-US" sz="2900" dirty="0"/>
              <a:t> la </a:t>
            </a:r>
            <a:r>
              <a:rPr lang="en-US" sz="2900" dirty="0" err="1"/>
              <a:t>competenţele</a:t>
            </a:r>
            <a:r>
              <a:rPr lang="en-US" sz="2900" dirty="0"/>
              <a:t> </a:t>
            </a:r>
            <a:r>
              <a:rPr lang="en-US" sz="2900" dirty="0" err="1"/>
              <a:t>specifice</a:t>
            </a:r>
            <a:r>
              <a:rPr lang="en-US" sz="2900" dirty="0"/>
              <a:t> </a:t>
            </a:r>
            <a:r>
              <a:rPr lang="en-US" sz="2900" dirty="0" err="1"/>
              <a:t>vizate</a:t>
            </a:r>
            <a:r>
              <a:rPr lang="en-US" sz="2900" dirty="0"/>
              <a:t> </a:t>
            </a:r>
            <a:r>
              <a:rPr lang="en-US" sz="2900" dirty="0" err="1"/>
              <a:t>spre</a:t>
            </a:r>
            <a:r>
              <a:rPr lang="en-US" sz="2900" dirty="0"/>
              <a:t> </a:t>
            </a:r>
            <a:r>
              <a:rPr lang="en-US" sz="2900" dirty="0" err="1"/>
              <a:t>formare</a:t>
            </a:r>
            <a:r>
              <a:rPr lang="en-US" sz="2900" dirty="0"/>
              <a:t>/</a:t>
            </a:r>
            <a:r>
              <a:rPr lang="en-US" sz="2900" dirty="0" err="1"/>
              <a:t>dezvoltare</a:t>
            </a:r>
            <a:r>
              <a:rPr lang="en-US" sz="2900" dirty="0"/>
              <a:t>; </a:t>
            </a:r>
          </a:p>
          <a:p>
            <a:pPr algn="just"/>
            <a:endParaRPr lang="en-US" sz="2900" dirty="0"/>
          </a:p>
          <a:p>
            <a:pPr algn="just"/>
            <a:endParaRPr lang="en-US" dirty="0"/>
          </a:p>
        </p:txBody>
      </p:sp>
    </p:spTree>
    <p:extLst>
      <p:ext uri="{BB962C8B-B14F-4D97-AF65-F5344CB8AC3E}">
        <p14:creationId xmlns:p14="http://schemas.microsoft.com/office/powerpoint/2010/main" xmlns="" val="12597035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o-RO" dirty="0" smtClean="0"/>
              <a:t>             </a:t>
            </a:r>
            <a:r>
              <a:rPr lang="en-US" dirty="0" smtClean="0"/>
              <a:t>INSTRUIRE </a:t>
            </a:r>
            <a:r>
              <a:rPr lang="en-US" dirty="0"/>
              <a:t>CLASA A V_A</a:t>
            </a:r>
          </a:p>
        </p:txBody>
      </p:sp>
      <p:sp>
        <p:nvSpPr>
          <p:cNvPr id="3" name="Content Placeholder 2"/>
          <p:cNvSpPr>
            <a:spLocks noGrp="1"/>
          </p:cNvSpPr>
          <p:nvPr>
            <p:ph idx="1"/>
          </p:nvPr>
        </p:nvSpPr>
        <p:spPr>
          <a:xfrm>
            <a:off x="680321" y="2336873"/>
            <a:ext cx="10742645" cy="3599316"/>
          </a:xfrm>
        </p:spPr>
        <p:txBody>
          <a:bodyPr>
            <a:normAutofit fontScale="92500" lnSpcReduction="10000"/>
          </a:bodyPr>
          <a:lstStyle/>
          <a:p>
            <a:pPr>
              <a:buFont typeface="Wingdings" panose="05000000000000000000" pitchFamily="2" charset="2"/>
              <a:buChar char="v"/>
            </a:pPr>
            <a:r>
              <a:rPr lang="ro-RO" dirty="0" smtClean="0"/>
              <a:t>Evaluarea:</a:t>
            </a:r>
          </a:p>
          <a:p>
            <a:pPr algn="just"/>
            <a:r>
              <a:rPr lang="ro-RO" dirty="0" smtClean="0"/>
              <a:t> </a:t>
            </a:r>
            <a:r>
              <a:rPr lang="en-US" dirty="0" err="1"/>
              <a:t>Specificul</a:t>
            </a:r>
            <a:r>
              <a:rPr lang="en-US" dirty="0"/>
              <a:t> </a:t>
            </a:r>
            <a:r>
              <a:rPr lang="en-US" dirty="0" err="1"/>
              <a:t>evaluării</a:t>
            </a:r>
            <a:r>
              <a:rPr lang="en-US" dirty="0"/>
              <a:t> </a:t>
            </a:r>
            <a:r>
              <a:rPr lang="en-US" dirty="0" err="1"/>
              <a:t>derivă</a:t>
            </a:r>
            <a:r>
              <a:rPr lang="en-US" dirty="0"/>
              <a:t> din </a:t>
            </a:r>
            <a:r>
              <a:rPr lang="en-US" dirty="0" err="1"/>
              <a:t>competenţele</a:t>
            </a:r>
            <a:r>
              <a:rPr lang="en-US" dirty="0"/>
              <a:t> de </a:t>
            </a:r>
            <a:r>
              <a:rPr lang="en-US" dirty="0" err="1"/>
              <a:t>evaluat</a:t>
            </a:r>
            <a:r>
              <a:rPr lang="en-US" dirty="0"/>
              <a:t> </a:t>
            </a:r>
            <a:r>
              <a:rPr lang="en-US" dirty="0" err="1"/>
              <a:t>obţinute</a:t>
            </a:r>
            <a:r>
              <a:rPr lang="en-US" dirty="0"/>
              <a:t> </a:t>
            </a:r>
            <a:r>
              <a:rPr lang="en-US" dirty="0" err="1"/>
              <a:t>prin</a:t>
            </a:r>
            <a:r>
              <a:rPr lang="en-US" dirty="0"/>
              <a:t> </a:t>
            </a:r>
            <a:r>
              <a:rPr lang="en-US" dirty="0" err="1"/>
              <a:t>operaţionalizarea</a:t>
            </a:r>
            <a:r>
              <a:rPr lang="en-US" dirty="0"/>
              <a:t> </a:t>
            </a:r>
            <a:r>
              <a:rPr lang="en-US" dirty="0" err="1"/>
              <a:t>competenţelor</a:t>
            </a:r>
            <a:r>
              <a:rPr lang="en-US" dirty="0"/>
              <a:t> </a:t>
            </a:r>
            <a:r>
              <a:rPr lang="en-US" dirty="0" err="1"/>
              <a:t>specifice</a:t>
            </a:r>
            <a:r>
              <a:rPr lang="en-US" dirty="0"/>
              <a:t>, </a:t>
            </a:r>
            <a:r>
              <a:rPr lang="en-US" dirty="0" err="1"/>
              <a:t>astfel</a:t>
            </a:r>
            <a:r>
              <a:rPr lang="en-US" dirty="0"/>
              <a:t> </a:t>
            </a:r>
            <a:r>
              <a:rPr lang="en-US" dirty="0" err="1"/>
              <a:t>încât</a:t>
            </a:r>
            <a:r>
              <a:rPr lang="en-US" dirty="0"/>
              <a:t> </a:t>
            </a:r>
            <a:r>
              <a:rPr lang="en-US" dirty="0" err="1"/>
              <a:t>să</a:t>
            </a:r>
            <a:r>
              <a:rPr lang="en-US" dirty="0"/>
              <a:t> </a:t>
            </a:r>
            <a:r>
              <a:rPr lang="en-US" dirty="0" err="1" smtClean="0"/>
              <a:t>existe</a:t>
            </a:r>
            <a:r>
              <a:rPr lang="en-US" dirty="0" smtClean="0"/>
              <a:t> </a:t>
            </a:r>
            <a:r>
              <a:rPr lang="en-US" dirty="0" err="1"/>
              <a:t>criterii</a:t>
            </a:r>
            <a:r>
              <a:rPr lang="en-US" dirty="0"/>
              <a:t> </a:t>
            </a:r>
            <a:r>
              <a:rPr lang="en-US" dirty="0" err="1"/>
              <a:t>măsurabile</a:t>
            </a:r>
            <a:r>
              <a:rPr lang="en-US" dirty="0"/>
              <a:t> care </a:t>
            </a:r>
            <a:r>
              <a:rPr lang="en-US" dirty="0" err="1"/>
              <a:t>să</a:t>
            </a:r>
            <a:r>
              <a:rPr lang="en-US" dirty="0"/>
              <a:t> fie </a:t>
            </a:r>
            <a:r>
              <a:rPr lang="en-US" dirty="0" err="1"/>
              <a:t>cunoscute</a:t>
            </a:r>
            <a:r>
              <a:rPr lang="en-US" dirty="0"/>
              <a:t> </a:t>
            </a:r>
            <a:r>
              <a:rPr lang="en-US" dirty="0" err="1"/>
              <a:t>şi</a:t>
            </a:r>
            <a:r>
              <a:rPr lang="en-US" dirty="0"/>
              <a:t> de </a:t>
            </a:r>
            <a:r>
              <a:rPr lang="en-US" dirty="0" err="1"/>
              <a:t>către</a:t>
            </a:r>
            <a:r>
              <a:rPr lang="en-US" dirty="0"/>
              <a:t> </a:t>
            </a:r>
            <a:r>
              <a:rPr lang="en-US" dirty="0" err="1"/>
              <a:t>elevi</a:t>
            </a:r>
            <a:r>
              <a:rPr lang="en-US" dirty="0"/>
              <a:t> </a:t>
            </a:r>
            <a:r>
              <a:rPr lang="ro-RO" dirty="0" smtClean="0"/>
              <a:t>.</a:t>
            </a:r>
          </a:p>
          <a:p>
            <a:pPr algn="just"/>
            <a:r>
              <a:rPr lang="en-US" dirty="0" err="1"/>
              <a:t>Sarcinile</a:t>
            </a:r>
            <a:r>
              <a:rPr lang="en-US" dirty="0"/>
              <a:t> de </a:t>
            </a:r>
            <a:r>
              <a:rPr lang="en-US" dirty="0" err="1"/>
              <a:t>lucru</a:t>
            </a:r>
            <a:r>
              <a:rPr lang="en-US" dirty="0"/>
              <a:t> </a:t>
            </a:r>
            <a:r>
              <a:rPr lang="en-US" dirty="0" err="1"/>
              <a:t>trebuie</a:t>
            </a:r>
            <a:r>
              <a:rPr lang="en-US" dirty="0"/>
              <a:t> </a:t>
            </a:r>
            <a:r>
              <a:rPr lang="en-US" dirty="0" err="1"/>
              <a:t>să</a:t>
            </a:r>
            <a:r>
              <a:rPr lang="en-US" dirty="0"/>
              <a:t> </a:t>
            </a:r>
            <a:r>
              <a:rPr lang="en-US" dirty="0" err="1"/>
              <a:t>aibă</a:t>
            </a:r>
            <a:r>
              <a:rPr lang="en-US" dirty="0"/>
              <a:t> un </a:t>
            </a:r>
            <a:r>
              <a:rPr lang="en-US" dirty="0" err="1"/>
              <a:t>nivel</a:t>
            </a:r>
            <a:r>
              <a:rPr lang="en-US" dirty="0"/>
              <a:t> de </a:t>
            </a:r>
            <a:r>
              <a:rPr lang="en-US" dirty="0" err="1"/>
              <a:t>dificultate</a:t>
            </a:r>
            <a:r>
              <a:rPr lang="en-US" dirty="0"/>
              <a:t> gradual </a:t>
            </a:r>
            <a:r>
              <a:rPr lang="en-US" dirty="0" err="1"/>
              <a:t>pentru</a:t>
            </a:r>
            <a:r>
              <a:rPr lang="en-US" dirty="0"/>
              <a:t> a </a:t>
            </a:r>
            <a:r>
              <a:rPr lang="en-US" dirty="0" err="1"/>
              <a:t>putea</a:t>
            </a:r>
            <a:r>
              <a:rPr lang="en-US" dirty="0"/>
              <a:t> fi </a:t>
            </a:r>
            <a:r>
              <a:rPr lang="en-US" dirty="0" err="1"/>
              <a:t>depistate</a:t>
            </a:r>
            <a:r>
              <a:rPr lang="en-US" dirty="0"/>
              <a:t> </a:t>
            </a:r>
            <a:r>
              <a:rPr lang="en-US" dirty="0" err="1"/>
              <a:t>şi</a:t>
            </a:r>
            <a:r>
              <a:rPr lang="en-US" dirty="0"/>
              <a:t> remediate </a:t>
            </a:r>
            <a:r>
              <a:rPr lang="en-US" dirty="0" err="1"/>
              <a:t>lacunele</a:t>
            </a:r>
            <a:r>
              <a:rPr lang="en-US" dirty="0"/>
              <a:t> </a:t>
            </a:r>
            <a:r>
              <a:rPr lang="en-US" dirty="0" err="1"/>
              <a:t>în</a:t>
            </a:r>
            <a:r>
              <a:rPr lang="en-US" dirty="0"/>
              <a:t> </a:t>
            </a:r>
            <a:r>
              <a:rPr lang="en-US" dirty="0" err="1"/>
              <a:t>formarea</a:t>
            </a:r>
            <a:r>
              <a:rPr lang="en-US" dirty="0"/>
              <a:t>/</a:t>
            </a:r>
            <a:r>
              <a:rPr lang="en-US" dirty="0" err="1"/>
              <a:t>dezvoltarea</a:t>
            </a:r>
            <a:r>
              <a:rPr lang="en-US" dirty="0"/>
              <a:t> </a:t>
            </a:r>
            <a:r>
              <a:rPr lang="en-US" dirty="0" err="1"/>
              <a:t>competenţei</a:t>
            </a:r>
            <a:r>
              <a:rPr lang="en-US" dirty="0"/>
              <a:t> respective, cu </a:t>
            </a:r>
            <a:r>
              <a:rPr lang="en-US" dirty="0" err="1"/>
              <a:t>precizarea</a:t>
            </a:r>
            <a:r>
              <a:rPr lang="en-US" dirty="0"/>
              <a:t> </a:t>
            </a:r>
            <a:r>
              <a:rPr lang="en-US" dirty="0" err="1"/>
              <a:t>că</a:t>
            </a:r>
            <a:r>
              <a:rPr lang="en-US" dirty="0"/>
              <a:t> </a:t>
            </a:r>
            <a:r>
              <a:rPr lang="en-US" dirty="0" err="1"/>
              <a:t>pentru</a:t>
            </a:r>
            <a:r>
              <a:rPr lang="en-US" dirty="0"/>
              <a:t> </a:t>
            </a:r>
            <a:r>
              <a:rPr lang="en-US" dirty="0" err="1"/>
              <a:t>evaluarea</a:t>
            </a:r>
            <a:r>
              <a:rPr lang="en-US" dirty="0"/>
              <a:t> </a:t>
            </a:r>
            <a:r>
              <a:rPr lang="en-US" dirty="0" err="1"/>
              <a:t>unei</a:t>
            </a:r>
            <a:r>
              <a:rPr lang="en-US" dirty="0"/>
              <a:t> </a:t>
            </a:r>
            <a:r>
              <a:rPr lang="en-US" dirty="0" err="1"/>
              <a:t>competenţe</a:t>
            </a:r>
            <a:r>
              <a:rPr lang="en-US" dirty="0"/>
              <a:t> cu un </a:t>
            </a:r>
            <a:r>
              <a:rPr lang="en-US" i="1" dirty="0" err="1"/>
              <a:t>Istorie</a:t>
            </a:r>
            <a:r>
              <a:rPr lang="en-US" i="1" dirty="0"/>
              <a:t> – </a:t>
            </a:r>
            <a:r>
              <a:rPr lang="en-US" i="1" dirty="0" err="1"/>
              <a:t>clasele</a:t>
            </a:r>
            <a:r>
              <a:rPr lang="en-US" i="1" dirty="0"/>
              <a:t> a V-a – a VIII-a 20 </a:t>
            </a:r>
            <a:r>
              <a:rPr lang="en-US" dirty="0" err="1" smtClean="0"/>
              <a:t>nivel</a:t>
            </a:r>
            <a:r>
              <a:rPr lang="en-US" dirty="0" smtClean="0"/>
              <a:t> </a:t>
            </a:r>
            <a:r>
              <a:rPr lang="en-US" dirty="0" err="1"/>
              <a:t>cognitiv</a:t>
            </a:r>
            <a:r>
              <a:rPr lang="en-US" dirty="0"/>
              <a:t> </a:t>
            </a:r>
            <a:r>
              <a:rPr lang="en-US" dirty="0" err="1"/>
              <a:t>ridicat</a:t>
            </a:r>
            <a:r>
              <a:rPr lang="en-US" dirty="0"/>
              <a:t> (de </a:t>
            </a:r>
            <a:r>
              <a:rPr lang="en-US" dirty="0" err="1"/>
              <a:t>exemplu</a:t>
            </a:r>
            <a:r>
              <a:rPr lang="en-US" dirty="0"/>
              <a:t>: </a:t>
            </a:r>
            <a:r>
              <a:rPr lang="en-US" i="1" dirty="0" err="1"/>
              <a:t>analizaţi</a:t>
            </a:r>
            <a:r>
              <a:rPr lang="en-US" dirty="0"/>
              <a:t>) </a:t>
            </a:r>
            <a:r>
              <a:rPr lang="en-US" dirty="0" err="1"/>
              <a:t>este</a:t>
            </a:r>
            <a:r>
              <a:rPr lang="en-US" dirty="0"/>
              <a:t> </a:t>
            </a:r>
            <a:r>
              <a:rPr lang="en-US" dirty="0" err="1"/>
              <a:t>necesară</a:t>
            </a:r>
            <a:r>
              <a:rPr lang="en-US" dirty="0"/>
              <a:t> </a:t>
            </a:r>
            <a:r>
              <a:rPr lang="en-US" dirty="0" err="1"/>
              <a:t>şi</a:t>
            </a:r>
            <a:r>
              <a:rPr lang="en-US" dirty="0"/>
              <a:t> </a:t>
            </a:r>
            <a:r>
              <a:rPr lang="en-US" dirty="0" err="1"/>
              <a:t>formularea</a:t>
            </a:r>
            <a:r>
              <a:rPr lang="en-US" dirty="0"/>
              <a:t> </a:t>
            </a:r>
            <a:r>
              <a:rPr lang="en-US" dirty="0" err="1"/>
              <a:t>unor</a:t>
            </a:r>
            <a:r>
              <a:rPr lang="en-US" dirty="0"/>
              <a:t> </a:t>
            </a:r>
            <a:r>
              <a:rPr lang="en-US" dirty="0" err="1"/>
              <a:t>cerinţe</a:t>
            </a:r>
            <a:r>
              <a:rPr lang="en-US" dirty="0"/>
              <a:t> </a:t>
            </a:r>
            <a:r>
              <a:rPr lang="en-US" dirty="0" err="1"/>
              <a:t>specifice</a:t>
            </a:r>
            <a:r>
              <a:rPr lang="en-US" dirty="0"/>
              <a:t> </a:t>
            </a:r>
            <a:r>
              <a:rPr lang="en-US" dirty="0" err="1"/>
              <a:t>celorlalte</a:t>
            </a:r>
            <a:r>
              <a:rPr lang="en-US" dirty="0"/>
              <a:t> </a:t>
            </a:r>
            <a:r>
              <a:rPr lang="en-US" dirty="0" err="1"/>
              <a:t>niveluri</a:t>
            </a:r>
            <a:r>
              <a:rPr lang="en-US" dirty="0"/>
              <a:t> cognitive </a:t>
            </a:r>
            <a:r>
              <a:rPr lang="en-US" dirty="0" err="1"/>
              <a:t>inferioare</a:t>
            </a:r>
            <a:r>
              <a:rPr lang="en-US" dirty="0"/>
              <a:t> (de </a:t>
            </a:r>
            <a:r>
              <a:rPr lang="en-US" dirty="0" err="1"/>
              <a:t>exemplu</a:t>
            </a:r>
            <a:r>
              <a:rPr lang="en-US" dirty="0"/>
              <a:t>: </a:t>
            </a:r>
            <a:r>
              <a:rPr lang="en-US" i="1" dirty="0" err="1"/>
              <a:t>precizaţi</a:t>
            </a:r>
            <a:r>
              <a:rPr lang="en-US" i="1" dirty="0"/>
              <a:t>, </a:t>
            </a:r>
            <a:r>
              <a:rPr lang="en-US" i="1" dirty="0" err="1"/>
              <a:t>stabiliţi</a:t>
            </a:r>
            <a:r>
              <a:rPr lang="en-US" i="1" dirty="0"/>
              <a:t> o </a:t>
            </a:r>
            <a:r>
              <a:rPr lang="en-US" i="1" dirty="0" err="1"/>
              <a:t>asemănare</a:t>
            </a:r>
            <a:r>
              <a:rPr lang="en-US" i="1" dirty="0"/>
              <a:t>/</a:t>
            </a:r>
            <a:r>
              <a:rPr lang="en-US" i="1" dirty="0" err="1"/>
              <a:t>deosebire</a:t>
            </a:r>
            <a:r>
              <a:rPr lang="en-US" i="1" dirty="0"/>
              <a:t>, </a:t>
            </a:r>
            <a:r>
              <a:rPr lang="en-US" i="1" dirty="0" err="1"/>
              <a:t>prezentaţi</a:t>
            </a:r>
            <a:r>
              <a:rPr lang="en-US" dirty="0"/>
              <a:t>) </a:t>
            </a:r>
            <a:endParaRPr lang="ro-RO" dirty="0"/>
          </a:p>
          <a:p>
            <a:pPr algn="just"/>
            <a:r>
              <a:rPr lang="ro-RO" dirty="0" smtClean="0"/>
              <a:t>Evalaurea să fie transparentă și obiectivă.</a:t>
            </a:r>
            <a:endParaRPr lang="en-US" dirty="0"/>
          </a:p>
        </p:txBody>
      </p:sp>
    </p:spTree>
    <p:extLst>
      <p:ext uri="{BB962C8B-B14F-4D97-AF65-F5344CB8AC3E}">
        <p14:creationId xmlns:p14="http://schemas.microsoft.com/office/powerpoint/2010/main" xmlns="" val="6777554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o-RO" dirty="0" smtClean="0"/>
              <a:t>          </a:t>
            </a:r>
            <a:r>
              <a:rPr lang="en-US" dirty="0" smtClean="0"/>
              <a:t>INSTRUIRE </a:t>
            </a:r>
            <a:r>
              <a:rPr lang="en-US" dirty="0"/>
              <a:t>CLASA A V_A</a:t>
            </a:r>
          </a:p>
        </p:txBody>
      </p:sp>
      <p:sp>
        <p:nvSpPr>
          <p:cNvPr id="3" name="Content Placeholder 2"/>
          <p:cNvSpPr>
            <a:spLocks noGrp="1"/>
          </p:cNvSpPr>
          <p:nvPr>
            <p:ph idx="1"/>
          </p:nvPr>
        </p:nvSpPr>
        <p:spPr/>
        <p:txBody>
          <a:bodyPr>
            <a:normAutofit fontScale="92500" lnSpcReduction="10000"/>
          </a:bodyPr>
          <a:lstStyle/>
          <a:p>
            <a:pPr algn="just">
              <a:buFont typeface="Wingdings" panose="05000000000000000000" pitchFamily="2" charset="2"/>
              <a:buChar char="v"/>
            </a:pPr>
            <a:r>
              <a:rPr lang="ro-RO" dirty="0" smtClean="0"/>
              <a:t>În urma lecturii personalizate a programei se realizează proiectarea didactică care presupune macro proiectarea adică planificarea calendaristică și microproeictarea, adică proiectarea unităților de învățare și a proiectelor de lecții.</a:t>
            </a:r>
          </a:p>
          <a:p>
            <a:pPr algn="just">
              <a:buFont typeface="Wingdings" panose="05000000000000000000" pitchFamily="2" charset="2"/>
              <a:buChar char="v"/>
            </a:pPr>
            <a:r>
              <a:rPr lang="ro-RO" dirty="0" smtClean="0"/>
              <a:t>Planificarea calendaristică trebuie să țină seama de faptul că disciplina istorie are două ore pe săptămână la această clasă și că a fost astfel construită în așa fel încât, în conformiate cu Legea educației nr. 1/2011,  profesorul să aibă 25% din ore la dispoziția sa. Acest raport precizat mai sus(75 ore predare învățare cu 25% ore la dispoziția profesorului trebuie să se revadă în planificarea calendaristică).</a:t>
            </a:r>
          </a:p>
          <a:p>
            <a:pPr algn="just">
              <a:buFont typeface="Wingdings" panose="05000000000000000000" pitchFamily="2" charset="2"/>
              <a:buChar char="v"/>
            </a:pPr>
            <a:r>
              <a:rPr lang="ro-RO" dirty="0" smtClean="0"/>
              <a:t>În consecință, profesorul este responsabil pentru felul în care </a:t>
            </a:r>
            <a:r>
              <a:rPr lang="ro-RO" dirty="0"/>
              <a:t>a</a:t>
            </a:r>
            <a:r>
              <a:rPr lang="en-US" dirty="0" err="1" smtClean="0"/>
              <a:t>loca</a:t>
            </a:r>
            <a:r>
              <a:rPr lang="ro-RO" dirty="0" smtClean="0"/>
              <a:t>că</a:t>
            </a:r>
            <a:r>
              <a:rPr lang="en-US" dirty="0" smtClean="0"/>
              <a:t> </a:t>
            </a:r>
            <a:r>
              <a:rPr lang="en-US" dirty="0" err="1" smtClean="0"/>
              <a:t>timpul</a:t>
            </a:r>
            <a:r>
              <a:rPr lang="en-US" dirty="0" smtClean="0"/>
              <a:t> </a:t>
            </a:r>
            <a:r>
              <a:rPr lang="en-US" dirty="0" err="1"/>
              <a:t>necesar</a:t>
            </a:r>
            <a:r>
              <a:rPr lang="en-US" dirty="0"/>
              <a:t> </a:t>
            </a:r>
            <a:r>
              <a:rPr lang="en-US" dirty="0" err="1"/>
              <a:t>pentru</a:t>
            </a:r>
            <a:r>
              <a:rPr lang="en-US" dirty="0"/>
              <a:t> </a:t>
            </a:r>
            <a:r>
              <a:rPr lang="en-US" dirty="0" err="1"/>
              <a:t>parcurgerea</a:t>
            </a:r>
            <a:r>
              <a:rPr lang="en-US" dirty="0"/>
              <a:t> </a:t>
            </a:r>
            <a:r>
              <a:rPr lang="en-US" dirty="0" err="1"/>
              <a:t>fiecărei</a:t>
            </a:r>
            <a:r>
              <a:rPr lang="en-US" dirty="0"/>
              <a:t> </a:t>
            </a:r>
            <a:r>
              <a:rPr lang="en-US" dirty="0" err="1"/>
              <a:t>unităţii</a:t>
            </a:r>
            <a:r>
              <a:rPr lang="en-US" dirty="0"/>
              <a:t> de </a:t>
            </a:r>
            <a:r>
              <a:rPr lang="en-US" dirty="0" err="1"/>
              <a:t>învăţare</a:t>
            </a:r>
            <a:endParaRPr lang="en-US" dirty="0"/>
          </a:p>
          <a:p>
            <a:pPr algn="just">
              <a:buFont typeface="Wingdings" panose="05000000000000000000" pitchFamily="2" charset="2"/>
              <a:buChar char="v"/>
            </a:pPr>
            <a:endParaRPr lang="en-US" dirty="0"/>
          </a:p>
        </p:txBody>
      </p:sp>
    </p:spTree>
    <p:extLst>
      <p:ext uri="{BB962C8B-B14F-4D97-AF65-F5344CB8AC3E}">
        <p14:creationId xmlns:p14="http://schemas.microsoft.com/office/powerpoint/2010/main" xmlns="" val="9788484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o-RO" dirty="0" smtClean="0"/>
              <a:t>           </a:t>
            </a:r>
            <a:r>
              <a:rPr lang="en-US" dirty="0" smtClean="0"/>
              <a:t>INSTRUIRE </a:t>
            </a:r>
            <a:r>
              <a:rPr lang="en-US" dirty="0"/>
              <a:t>CLASA A V_A</a:t>
            </a:r>
          </a:p>
        </p:txBody>
      </p:sp>
      <p:sp>
        <p:nvSpPr>
          <p:cNvPr id="3" name="Content Placeholder 2"/>
          <p:cNvSpPr>
            <a:spLocks noGrp="1"/>
          </p:cNvSpPr>
          <p:nvPr>
            <p:ph idx="1"/>
          </p:nvPr>
        </p:nvSpPr>
        <p:spPr>
          <a:xfrm>
            <a:off x="680321" y="2222004"/>
            <a:ext cx="9613861" cy="3599316"/>
          </a:xfrm>
        </p:spPr>
        <p:txBody>
          <a:bodyPr/>
          <a:lstStyle/>
          <a:p>
            <a:pPr algn="just">
              <a:buFont typeface="Wingdings" panose="05000000000000000000" pitchFamily="2" charset="2"/>
              <a:buChar char="v"/>
            </a:pPr>
            <a:r>
              <a:rPr lang="ro-RO" dirty="0" smtClean="0"/>
              <a:t>În ceea ce privește planificarea calendaristică ea respectă rubricația cunoscută și anume:</a:t>
            </a:r>
          </a:p>
          <a:p>
            <a:pPr algn="just">
              <a:buFont typeface="Wingdings" panose="05000000000000000000" pitchFamily="2" charset="2"/>
              <a:buChar char="v"/>
            </a:pPr>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xmlns="" val="3390111468"/>
              </p:ext>
            </p:extLst>
          </p:nvPr>
        </p:nvGraphicFramePr>
        <p:xfrm>
          <a:off x="1223890" y="3193367"/>
          <a:ext cx="9791114" cy="1656590"/>
        </p:xfrm>
        <a:graphic>
          <a:graphicData uri="http://schemas.openxmlformats.org/drawingml/2006/table">
            <a:tbl>
              <a:tblPr firstRow="1" firstCol="1" lastRow="1" lastCol="1" bandRow="1" bandCol="1">
                <a:tableStyleId>{5C22544A-7EE6-4342-B048-85BDC9FD1C3A}</a:tableStyleId>
              </a:tblPr>
              <a:tblGrid>
                <a:gridCol w="1626741"/>
                <a:gridCol w="1673772"/>
                <a:gridCol w="1741256"/>
                <a:gridCol w="1574595"/>
                <a:gridCol w="1726941"/>
                <a:gridCol w="1447809"/>
              </a:tblGrid>
              <a:tr h="1113499">
                <a:tc>
                  <a:txBody>
                    <a:bodyPr/>
                    <a:lstStyle/>
                    <a:p>
                      <a:pPr marL="0" marR="0" algn="ctr">
                        <a:lnSpc>
                          <a:spcPct val="106000"/>
                        </a:lnSpc>
                        <a:spcBef>
                          <a:spcPts val="0"/>
                        </a:spcBef>
                        <a:spcAft>
                          <a:spcPts val="800"/>
                        </a:spcAft>
                      </a:pPr>
                      <a:r>
                        <a:rPr lang="en-US" sz="2000" dirty="0" err="1">
                          <a:effectLst/>
                        </a:rPr>
                        <a:t>Unitatea</a:t>
                      </a:r>
                      <a:r>
                        <a:rPr lang="en-US" sz="2000" dirty="0">
                          <a:effectLst/>
                        </a:rPr>
                        <a:t> de </a:t>
                      </a:r>
                      <a:r>
                        <a:rPr lang="en-US" sz="2000" dirty="0" err="1">
                          <a:effectLst/>
                        </a:rPr>
                        <a:t>învăţare</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6000"/>
                        </a:lnSpc>
                        <a:spcBef>
                          <a:spcPts val="0"/>
                        </a:spcBef>
                        <a:spcAft>
                          <a:spcPts val="800"/>
                        </a:spcAft>
                      </a:pPr>
                      <a:r>
                        <a:rPr lang="en-US" sz="2000" dirty="0" err="1">
                          <a:effectLst/>
                        </a:rPr>
                        <a:t>Competențe</a:t>
                      </a:r>
                      <a:r>
                        <a:rPr lang="en-US" sz="2000" dirty="0">
                          <a:effectLst/>
                        </a:rPr>
                        <a:t> </a:t>
                      </a:r>
                      <a:r>
                        <a:rPr lang="en-US" sz="2000" dirty="0" err="1">
                          <a:effectLst/>
                        </a:rPr>
                        <a:t>specifice</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6000"/>
                        </a:lnSpc>
                        <a:spcBef>
                          <a:spcPts val="0"/>
                        </a:spcBef>
                        <a:spcAft>
                          <a:spcPts val="800"/>
                        </a:spcAft>
                      </a:pPr>
                      <a:r>
                        <a:rPr lang="en-US" sz="2000" dirty="0" err="1">
                          <a:effectLst/>
                        </a:rPr>
                        <a:t>Conţinuturi</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6000"/>
                        </a:lnSpc>
                        <a:spcBef>
                          <a:spcPts val="0"/>
                        </a:spcBef>
                        <a:spcAft>
                          <a:spcPts val="800"/>
                        </a:spcAft>
                      </a:pPr>
                      <a:r>
                        <a:rPr lang="en-US" sz="2000" dirty="0" err="1">
                          <a:effectLst/>
                        </a:rPr>
                        <a:t>Număr</a:t>
                      </a:r>
                      <a:r>
                        <a:rPr lang="en-US" sz="2000" dirty="0">
                          <a:effectLst/>
                        </a:rPr>
                        <a:t> ore </a:t>
                      </a:r>
                      <a:r>
                        <a:rPr lang="en-US" sz="2000" dirty="0" err="1">
                          <a:effectLst/>
                        </a:rPr>
                        <a:t>alocate</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6000"/>
                        </a:lnSpc>
                        <a:spcBef>
                          <a:spcPts val="0"/>
                        </a:spcBef>
                        <a:spcAft>
                          <a:spcPts val="800"/>
                        </a:spcAft>
                      </a:pPr>
                      <a:r>
                        <a:rPr lang="en-US" sz="2000" dirty="0" err="1">
                          <a:effectLst/>
                        </a:rPr>
                        <a:t>Săptămâna</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6000"/>
                        </a:lnSpc>
                        <a:spcBef>
                          <a:spcPts val="0"/>
                        </a:spcBef>
                        <a:spcAft>
                          <a:spcPts val="800"/>
                        </a:spcAft>
                      </a:pPr>
                      <a:r>
                        <a:rPr lang="en-US" sz="2000" dirty="0" err="1">
                          <a:effectLst/>
                        </a:rPr>
                        <a:t>Observaţii</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543091">
                <a:tc>
                  <a:txBody>
                    <a:bodyPr/>
                    <a:lstStyle/>
                    <a:p>
                      <a:pPr marL="0" marR="0" algn="just">
                        <a:lnSpc>
                          <a:spcPct val="106000"/>
                        </a:lnSpc>
                        <a:spcBef>
                          <a:spcPts val="0"/>
                        </a:spcBef>
                        <a:spcAft>
                          <a:spcPts val="80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06000"/>
                        </a:lnSpc>
                        <a:spcBef>
                          <a:spcPts val="0"/>
                        </a:spcBef>
                        <a:spcAft>
                          <a:spcPts val="80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06000"/>
                        </a:lnSpc>
                        <a:spcBef>
                          <a:spcPts val="0"/>
                        </a:spcBef>
                        <a:spcAft>
                          <a:spcPts val="80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06000"/>
                        </a:lnSpc>
                        <a:spcBef>
                          <a:spcPts val="0"/>
                        </a:spcBef>
                        <a:spcAft>
                          <a:spcPts val="80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06000"/>
                        </a:lnSpc>
                        <a:spcBef>
                          <a:spcPts val="0"/>
                        </a:spcBef>
                        <a:spcAft>
                          <a:spcPts val="80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06000"/>
                        </a:lnSpc>
                        <a:spcBef>
                          <a:spcPts val="0"/>
                        </a:spcBef>
                        <a:spcAft>
                          <a:spcPts val="800"/>
                        </a:spcAft>
                      </a:pPr>
                      <a:r>
                        <a:rPr lang="en-US" sz="1100" dirty="0">
                          <a:effectLst/>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bl>
          </a:graphicData>
        </a:graphic>
      </p:graphicFrame>
      <p:sp>
        <p:nvSpPr>
          <p:cNvPr id="5" name="Rectangle 1"/>
          <p:cNvSpPr>
            <a:spLocks noChangeArrowheads="1"/>
          </p:cNvSpPr>
          <p:nvPr/>
        </p:nvSpPr>
        <p:spPr bwMode="auto">
          <a:xfrm rot="20081888">
            <a:off x="2447925" y="4334558"/>
            <a:ext cx="121920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xmlns="" val="1525783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INSTRUIRE CLASA A V_A</a:t>
            </a:r>
          </a:p>
        </p:txBody>
      </p:sp>
      <p:sp>
        <p:nvSpPr>
          <p:cNvPr id="3" name="Content Placeholder 2"/>
          <p:cNvSpPr>
            <a:spLocks noGrp="1"/>
          </p:cNvSpPr>
          <p:nvPr>
            <p:ph idx="1"/>
          </p:nvPr>
        </p:nvSpPr>
        <p:spPr>
          <a:xfrm>
            <a:off x="680321" y="2336873"/>
            <a:ext cx="10165870" cy="3599316"/>
          </a:xfrm>
        </p:spPr>
        <p:txBody>
          <a:bodyPr>
            <a:normAutofit/>
          </a:bodyPr>
          <a:lstStyle/>
          <a:p>
            <a:r>
              <a:rPr lang="ro-RO" dirty="0" smtClean="0"/>
              <a:t>Pentru proiectarea unității de învățare respectăm rubricația:</a:t>
            </a:r>
          </a:p>
          <a:p>
            <a:r>
              <a:rPr lang="ro-RO" sz="2000" dirty="0" smtClean="0"/>
              <a:t>Unitatea de învățare/nr.ore</a:t>
            </a:r>
          </a:p>
          <a:p>
            <a:endParaRPr lang="ro-RO" dirty="0"/>
          </a:p>
          <a:p>
            <a:endParaRPr lang="ro-RO" dirty="0" smtClean="0"/>
          </a:p>
          <a:p>
            <a:endParaRPr lang="ro-RO" dirty="0" smtClean="0"/>
          </a:p>
          <a:p>
            <a:endParaRPr lang="ro-RO" dirty="0" smtClean="0"/>
          </a:p>
          <a:p>
            <a:r>
              <a:rPr lang="ro-RO" sz="1400" dirty="0" smtClean="0"/>
              <a:t>Proiectarea lecțiilor se va face doar pentru categpriile de cadre didactice  debutante, dar având în vedere că avem programă nouă noi recomandăm realizarea de proiecte didactice de  lecţie  pentru toate cadrele didactice în așa fel încât  să fie eliminată posibilitatea predării la întâmplare, fără sistematizare,  </a:t>
            </a:r>
            <a:r>
              <a:rPr lang="ro-RO" sz="1400" dirty="0"/>
              <a:t>cu </a:t>
            </a:r>
            <a:r>
              <a:rPr lang="ro-RO" sz="1400" dirty="0" smtClean="0"/>
              <a:t>lacune sau mai grav cu greșeli. </a:t>
            </a:r>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xmlns="" val="2972632875"/>
              </p:ext>
            </p:extLst>
          </p:nvPr>
        </p:nvGraphicFramePr>
        <p:xfrm>
          <a:off x="1139484" y="3321890"/>
          <a:ext cx="9340946" cy="1461125"/>
        </p:xfrm>
        <a:graphic>
          <a:graphicData uri="http://schemas.openxmlformats.org/drawingml/2006/table">
            <a:tbl>
              <a:tblPr firstRow="1" firstCol="1" lastRow="1" lastCol="1" bandRow="1" bandCol="1">
                <a:tableStyleId>{5C22544A-7EE6-4342-B048-85BDC9FD1C3A}</a:tableStyleId>
              </a:tblPr>
              <a:tblGrid>
                <a:gridCol w="1881650"/>
                <a:gridCol w="1898233"/>
                <a:gridCol w="1851411"/>
                <a:gridCol w="1851411"/>
                <a:gridCol w="1858241"/>
              </a:tblGrid>
              <a:tr h="705403">
                <a:tc>
                  <a:txBody>
                    <a:bodyPr/>
                    <a:lstStyle/>
                    <a:p>
                      <a:pPr marL="0" marR="0" algn="ctr">
                        <a:lnSpc>
                          <a:spcPct val="106000"/>
                        </a:lnSpc>
                        <a:spcBef>
                          <a:spcPts val="0"/>
                        </a:spcBef>
                        <a:spcAft>
                          <a:spcPts val="800"/>
                        </a:spcAft>
                      </a:pPr>
                      <a:r>
                        <a:rPr lang="it-IT" sz="1600" dirty="0">
                          <a:effectLst/>
                        </a:rPr>
                        <a:t>Conţinuturi</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6000"/>
                        </a:lnSpc>
                        <a:spcBef>
                          <a:spcPts val="0"/>
                        </a:spcBef>
                        <a:spcAft>
                          <a:spcPts val="800"/>
                        </a:spcAft>
                      </a:pPr>
                      <a:r>
                        <a:rPr lang="it-IT" sz="1600" dirty="0">
                          <a:effectLst/>
                        </a:rPr>
                        <a:t>Competențe specifice</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6000"/>
                        </a:lnSpc>
                        <a:spcBef>
                          <a:spcPts val="0"/>
                        </a:spcBef>
                        <a:spcAft>
                          <a:spcPts val="800"/>
                        </a:spcAft>
                      </a:pPr>
                      <a:r>
                        <a:rPr lang="it-IT" sz="1600" dirty="0">
                          <a:effectLst/>
                        </a:rPr>
                        <a:t>Activităţi de învăţare</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6000"/>
                        </a:lnSpc>
                        <a:spcBef>
                          <a:spcPts val="0"/>
                        </a:spcBef>
                        <a:spcAft>
                          <a:spcPts val="800"/>
                        </a:spcAft>
                      </a:pPr>
                      <a:r>
                        <a:rPr lang="it-IT" sz="1600" dirty="0">
                          <a:effectLst/>
                        </a:rPr>
                        <a:t>Resurse</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6000"/>
                        </a:lnSpc>
                        <a:spcBef>
                          <a:spcPts val="0"/>
                        </a:spcBef>
                        <a:spcAft>
                          <a:spcPts val="800"/>
                        </a:spcAft>
                      </a:pPr>
                      <a:r>
                        <a:rPr lang="it-IT" sz="1600" dirty="0">
                          <a:effectLst/>
                        </a:rPr>
                        <a:t>Evaluare</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755722">
                <a:tc>
                  <a:txBody>
                    <a:bodyPr/>
                    <a:lstStyle/>
                    <a:p>
                      <a:pPr marL="0" marR="0" algn="just">
                        <a:lnSpc>
                          <a:spcPct val="106000"/>
                        </a:lnSpc>
                        <a:spcBef>
                          <a:spcPts val="0"/>
                        </a:spcBef>
                        <a:spcAft>
                          <a:spcPts val="800"/>
                        </a:spcAft>
                      </a:pPr>
                      <a:r>
                        <a:rPr lang="it-IT"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06000"/>
                        </a:lnSpc>
                        <a:spcBef>
                          <a:spcPts val="0"/>
                        </a:spcBef>
                        <a:spcAft>
                          <a:spcPts val="800"/>
                        </a:spcAft>
                      </a:pPr>
                      <a:r>
                        <a:rPr lang="it-IT"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06000"/>
                        </a:lnSpc>
                        <a:spcBef>
                          <a:spcPts val="0"/>
                        </a:spcBef>
                        <a:spcAft>
                          <a:spcPts val="800"/>
                        </a:spcAft>
                      </a:pPr>
                      <a:r>
                        <a:rPr lang="it-IT" sz="1100" dirty="0">
                          <a:effectLst/>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06000"/>
                        </a:lnSpc>
                        <a:spcBef>
                          <a:spcPts val="0"/>
                        </a:spcBef>
                        <a:spcAft>
                          <a:spcPts val="800"/>
                        </a:spcAft>
                      </a:pPr>
                      <a:r>
                        <a:rPr lang="it-IT"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06000"/>
                        </a:lnSpc>
                        <a:spcBef>
                          <a:spcPts val="0"/>
                        </a:spcBef>
                        <a:spcAft>
                          <a:spcPts val="800"/>
                        </a:spcAft>
                      </a:pPr>
                      <a:r>
                        <a:rPr lang="it-IT" sz="1100" dirty="0">
                          <a:effectLst/>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bl>
          </a:graphicData>
        </a:graphic>
      </p:graphicFrame>
    </p:spTree>
    <p:extLst>
      <p:ext uri="{BB962C8B-B14F-4D97-AF65-F5344CB8AC3E}">
        <p14:creationId xmlns:p14="http://schemas.microsoft.com/office/powerpoint/2010/main" xmlns="" val="13831196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o-RO" dirty="0" smtClean="0"/>
              <a:t>              </a:t>
            </a:r>
            <a:r>
              <a:rPr lang="en-US" dirty="0" smtClean="0"/>
              <a:t>INSTRUIRE </a:t>
            </a:r>
            <a:r>
              <a:rPr lang="en-US" dirty="0"/>
              <a:t>CLASA A V_A</a:t>
            </a:r>
          </a:p>
        </p:txBody>
      </p:sp>
      <p:sp>
        <p:nvSpPr>
          <p:cNvPr id="3" name="Content Placeholder 2"/>
          <p:cNvSpPr>
            <a:spLocks noGrp="1"/>
          </p:cNvSpPr>
          <p:nvPr>
            <p:ph idx="1"/>
          </p:nvPr>
        </p:nvSpPr>
        <p:spPr>
          <a:xfrm>
            <a:off x="680321" y="2336873"/>
            <a:ext cx="9613861" cy="4076806"/>
          </a:xfrm>
        </p:spPr>
        <p:txBody>
          <a:bodyPr>
            <a:normAutofit fontScale="40000" lnSpcReduction="20000"/>
          </a:bodyPr>
          <a:lstStyle/>
          <a:p>
            <a:r>
              <a:rPr lang="ro-RO" sz="4000" dirty="0" smtClean="0"/>
              <a:t>Iată câteva modele din  resursele propuse elevilor pentru clasa  a V-a și care vor fi date acestora la acest început de an:</a:t>
            </a:r>
          </a:p>
          <a:p>
            <a:r>
              <a:rPr lang="ro-RO" sz="4000" b="1" dirty="0" smtClean="0"/>
              <a:t>Istorie.PDF anexa.</a:t>
            </a:r>
          </a:p>
          <a:p>
            <a:r>
              <a:rPr lang="ro-RO" sz="4000" b="1" dirty="0" smtClean="0"/>
              <a:t>Structura unei astfel de resurse este:</a:t>
            </a:r>
          </a:p>
          <a:p>
            <a:pPr lvl="0"/>
            <a:r>
              <a:rPr lang="ro-RO" sz="4000" b="1" dirty="0" smtClean="0"/>
              <a:t>Resursa (text </a:t>
            </a:r>
            <a:r>
              <a:rPr lang="ro-RO" sz="4000" b="1" dirty="0"/>
              <a:t>de </a:t>
            </a:r>
            <a:r>
              <a:rPr lang="ro-RO" sz="4000" b="1" dirty="0" smtClean="0"/>
              <a:t>autor)</a:t>
            </a:r>
            <a:endParaRPr lang="en-US" sz="4000" b="1" dirty="0"/>
          </a:p>
          <a:p>
            <a:pPr lvl="0"/>
            <a:r>
              <a:rPr lang="ro-RO" sz="4000" b="1" dirty="0"/>
              <a:t>Dicţionar </a:t>
            </a:r>
            <a:endParaRPr lang="ro-RO" sz="4000" b="1" dirty="0" smtClean="0"/>
          </a:p>
          <a:p>
            <a:pPr lvl="0"/>
            <a:r>
              <a:rPr lang="ro-RO" sz="4000" b="1" dirty="0" smtClean="0"/>
              <a:t>Friză cronologică </a:t>
            </a:r>
            <a:endParaRPr lang="en-US" sz="4000" b="1" dirty="0"/>
          </a:p>
          <a:p>
            <a:pPr lvl="0"/>
            <a:r>
              <a:rPr lang="ro-RO" sz="4000" b="1" dirty="0" smtClean="0"/>
              <a:t>Surse </a:t>
            </a:r>
            <a:r>
              <a:rPr lang="ro-RO" sz="4000" b="1" dirty="0"/>
              <a:t>istorice (scrise, vizuale)</a:t>
            </a:r>
            <a:endParaRPr lang="en-US" sz="4000" b="1" dirty="0"/>
          </a:p>
          <a:p>
            <a:pPr lvl="0"/>
            <a:r>
              <a:rPr lang="ro-RO" sz="4000" b="1" dirty="0"/>
              <a:t>Activităţi de învăţare asociate surselor istorice sau textului de autor</a:t>
            </a:r>
            <a:endParaRPr lang="en-US" sz="4000" b="1" dirty="0"/>
          </a:p>
          <a:p>
            <a:pPr lvl="0"/>
            <a:r>
              <a:rPr lang="ro-RO" sz="4000" b="1" dirty="0"/>
              <a:t>Harta (i se pot asocia activităţi de învăţare)</a:t>
            </a:r>
            <a:endParaRPr lang="en-US" sz="4000" b="1" dirty="0"/>
          </a:p>
          <a:p>
            <a:pPr lvl="0"/>
            <a:r>
              <a:rPr lang="ro-RO" sz="4000" b="1" dirty="0" smtClean="0"/>
              <a:t>Evaluare ( Exerciții)</a:t>
            </a:r>
            <a:endParaRPr lang="en-US" sz="4000" b="1" dirty="0"/>
          </a:p>
          <a:p>
            <a:pPr lvl="0"/>
            <a:r>
              <a:rPr lang="ro-RO" sz="4000" b="1" dirty="0" smtClean="0"/>
              <a:t>Cronologie </a:t>
            </a:r>
            <a:r>
              <a:rPr lang="ro-RO" sz="4000" b="1" dirty="0"/>
              <a:t>(dacă e cazul)</a:t>
            </a:r>
            <a:endParaRPr lang="en-US" sz="4000" b="1" dirty="0"/>
          </a:p>
          <a:p>
            <a:r>
              <a:rPr lang="en-GB" sz="4000" b="1" dirty="0"/>
              <a:t>Nu </a:t>
            </a:r>
            <a:r>
              <a:rPr lang="en-GB" sz="4000" b="1" dirty="0" err="1"/>
              <a:t>toate</a:t>
            </a:r>
            <a:r>
              <a:rPr lang="en-GB" sz="4000" b="1" dirty="0"/>
              <a:t> </a:t>
            </a:r>
            <a:r>
              <a:rPr lang="en-GB" sz="4000" b="1" dirty="0" err="1"/>
              <a:t>elementele</a:t>
            </a:r>
            <a:r>
              <a:rPr lang="en-GB" sz="4000" b="1" dirty="0"/>
              <a:t> </a:t>
            </a:r>
            <a:r>
              <a:rPr lang="en-GB" sz="4000" b="1" dirty="0" err="1"/>
              <a:t>propuse</a:t>
            </a:r>
            <a:r>
              <a:rPr lang="en-GB" sz="4000" b="1" dirty="0"/>
              <a:t> </a:t>
            </a:r>
            <a:r>
              <a:rPr lang="en-GB" sz="4000" b="1" dirty="0" err="1"/>
              <a:t>în</a:t>
            </a:r>
            <a:r>
              <a:rPr lang="en-GB" sz="4000" b="1" dirty="0"/>
              <a:t> </a:t>
            </a:r>
            <a:r>
              <a:rPr lang="en-GB" sz="4000" b="1" dirty="0" err="1"/>
              <a:t>structura</a:t>
            </a:r>
            <a:r>
              <a:rPr lang="en-GB" sz="4000" b="1" dirty="0"/>
              <a:t> </a:t>
            </a:r>
            <a:r>
              <a:rPr lang="en-GB" sz="4000" b="1" dirty="0" err="1"/>
              <a:t>unei</a:t>
            </a:r>
            <a:r>
              <a:rPr lang="en-GB" sz="4000" b="1" dirty="0"/>
              <a:t> </a:t>
            </a:r>
            <a:r>
              <a:rPr lang="en-GB" sz="4000" b="1" dirty="0" err="1"/>
              <a:t>lecţii</a:t>
            </a:r>
            <a:r>
              <a:rPr lang="en-GB" sz="4000" b="1" dirty="0"/>
              <a:t> pot face parte din </a:t>
            </a:r>
            <a:r>
              <a:rPr lang="en-GB" sz="4000" b="1" dirty="0" err="1"/>
              <a:t>orice</a:t>
            </a:r>
            <a:r>
              <a:rPr lang="en-GB" sz="4000" b="1" dirty="0"/>
              <a:t> </a:t>
            </a:r>
            <a:r>
              <a:rPr lang="en-GB" sz="4000" b="1" dirty="0" err="1"/>
              <a:t>lecţie</a:t>
            </a:r>
            <a:endParaRPr lang="ro-RO" sz="4000" b="1" dirty="0" smtClean="0"/>
          </a:p>
          <a:p>
            <a:r>
              <a:rPr lang="ro-RO" sz="4000" b="1" dirty="0" smtClean="0"/>
              <a:t> </a:t>
            </a:r>
            <a:endParaRPr lang="en-US" sz="4000" b="1" dirty="0"/>
          </a:p>
        </p:txBody>
      </p:sp>
    </p:spTree>
    <p:extLst>
      <p:ext uri="{BB962C8B-B14F-4D97-AF65-F5344CB8AC3E}">
        <p14:creationId xmlns:p14="http://schemas.microsoft.com/office/powerpoint/2010/main" xmlns="" val="2523521920"/>
      </p:ext>
    </p:extLst>
  </p:cSld>
  <p:clrMapOvr>
    <a:masterClrMapping/>
  </p:clrMapOvr>
</p:sld>
</file>

<file path=ppt/theme/theme1.xml><?xml version="1.0" encoding="utf-8"?>
<a:theme xmlns:a="http://schemas.openxmlformats.org/drawingml/2006/main" name="Berlin">
  <a:themeElements>
    <a:clrScheme name="Berlin">
      <a:dk1>
        <a:sysClr val="windowText" lastClr="000000"/>
      </a:dk1>
      <a:lt1>
        <a:sysClr val="window" lastClr="FFFFFF"/>
      </a:lt1>
      <a:dk2>
        <a:srgbClr val="9D360E"/>
      </a:dk2>
      <a:lt2>
        <a:srgbClr val="E7E6E6"/>
      </a:lt2>
      <a:accent1>
        <a:srgbClr val="F09415"/>
      </a:accent1>
      <a:accent2>
        <a:srgbClr val="C1B56B"/>
      </a:accent2>
      <a:accent3>
        <a:srgbClr val="4BAF73"/>
      </a:accent3>
      <a:accent4>
        <a:srgbClr val="5AA6C0"/>
      </a:accent4>
      <a:accent5>
        <a:srgbClr val="D17DF9"/>
      </a:accent5>
      <a:accent6>
        <a:srgbClr val="FA7E5C"/>
      </a:accent6>
      <a:hlink>
        <a:srgbClr val="FFAE3E"/>
      </a:hlink>
      <a:folHlink>
        <a:srgbClr val="FCC77E"/>
      </a:folHlink>
    </a:clrScheme>
    <a:fontScheme name="Berlin">
      <a:majorFont>
        <a:latin typeface="Trebuchet MS"/>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i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270000"/>
                <a:satMod val="200000"/>
                <a:lumMod val="128000"/>
              </a:schemeClr>
            </a:gs>
            <a:gs pos="50000">
              <a:schemeClr val="phClr">
                <a:shade val="100000"/>
                <a:hueMod val="100000"/>
                <a:satMod val="110000"/>
                <a:lumMod val="130000"/>
              </a:schemeClr>
            </a:gs>
            <a:gs pos="100000">
              <a:schemeClr val="phClr">
                <a:shade val="78000"/>
                <a:hueMod val="44000"/>
                <a:satMod val="200000"/>
                <a:lumMod val="69000"/>
              </a:schemeClr>
            </a:gs>
          </a:gsLst>
          <a:lin ang="2520000" scaled="0"/>
        </a:gradFill>
      </a:bgFillStyleLst>
    </a:fmtScheme>
  </a:themeElements>
  <a:objectDefaults/>
  <a:extraClrSchemeLst/>
  <a:extLst>
    <a:ext uri="{05A4C25C-085E-4340-85A3-A5531E510DB2}">
      <thm15:themeFamily xmlns:thm15="http://schemas.microsoft.com/office/thememl/2012/main" xmlns="" name="Berlin" id="{7B5DBA9E-B069-418E-9360-A61BDD0615A4}" vid="{C0CBE056-4EF4-4D92-969E-947779DA7AAA}"/>
    </a:ext>
  </a:extLst>
</a:theme>
</file>

<file path=docProps/app.xml><?xml version="1.0" encoding="utf-8"?>
<Properties xmlns="http://schemas.openxmlformats.org/officeDocument/2006/extended-properties" xmlns:vt="http://schemas.openxmlformats.org/officeDocument/2006/docPropsVTypes">
  <Template>TM04033917[[fn=Berlin]]</Template>
  <TotalTime>164</TotalTime>
  <Words>845</Words>
  <Application>Microsoft Office PowerPoint</Application>
  <PresentationFormat>Particularizare</PresentationFormat>
  <Paragraphs>78</Paragraphs>
  <Slides>9</Slides>
  <Notes>0</Notes>
  <HiddenSlides>0</HiddenSlides>
  <MMClips>0</MMClips>
  <ScaleCrop>false</ScaleCrop>
  <HeadingPairs>
    <vt:vector size="4" baseType="variant">
      <vt:variant>
        <vt:lpstr>Temă</vt:lpstr>
      </vt:variant>
      <vt:variant>
        <vt:i4>1</vt:i4>
      </vt:variant>
      <vt:variant>
        <vt:lpstr>Titluri diapozitive</vt:lpstr>
      </vt:variant>
      <vt:variant>
        <vt:i4>9</vt:i4>
      </vt:variant>
    </vt:vector>
  </HeadingPairs>
  <TitlesOfParts>
    <vt:vector size="10" baseType="lpstr">
      <vt:lpstr>Berlin</vt:lpstr>
      <vt:lpstr>INSTRUIRE CLASA A V_A</vt:lpstr>
      <vt:lpstr>           INSTRUIRE CLASA A V_A</vt:lpstr>
      <vt:lpstr>           INSTRUIRE CLASA A V_A</vt:lpstr>
      <vt:lpstr>                INSTRUIRE CLASA A V_A</vt:lpstr>
      <vt:lpstr>             INSTRUIRE CLASA A V_A</vt:lpstr>
      <vt:lpstr>          INSTRUIRE CLASA A V_A</vt:lpstr>
      <vt:lpstr>           INSTRUIRE CLASA A V_A</vt:lpstr>
      <vt:lpstr>INSTRUIRE CLASA A V_A</vt:lpstr>
      <vt:lpstr>              INSTRUIRE CLASA A V_A</vt:lpstr>
    </vt:vector>
  </TitlesOfParts>
  <Company>rg-adguard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INSTRUIRE CLASA A V_A</dc:title>
  <dc:creator>Admin</dc:creator>
  <cp:lastModifiedBy>Traian</cp:lastModifiedBy>
  <cp:revision>24</cp:revision>
  <dcterms:created xsi:type="dcterms:W3CDTF">2017-09-03T09:19:46Z</dcterms:created>
  <dcterms:modified xsi:type="dcterms:W3CDTF">2017-10-20T09:43:36Z</dcterms:modified>
</cp:coreProperties>
</file>